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9.svg" ContentType="image/svg+xml"/>
  <Override PartName="/ppt/media/image41.svg" ContentType="image/svg+xml"/>
  <Override PartName="/ppt/media/image4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gs" Target="tags/tag340.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2.png"/><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3.png"/><Relationship Id="rId2" Type="http://schemas.openxmlformats.org/officeDocument/2006/relationships/tags" Target="../tags/tag21.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image" Target="../media/image4.png"/><Relationship Id="rId2" Type="http://schemas.openxmlformats.org/officeDocument/2006/relationships/tags" Target="../tags/tag66.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3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5" name="矩形 4"/>
          <p:cNvSpPr/>
          <p:nvPr userDrawn="1">
            <p:custDataLst>
              <p:tags r:id="rId4"/>
            </p:custDataLst>
          </p:nvPr>
        </p:nvSpPr>
        <p:spPr>
          <a:xfrm>
            <a:off x="0" y="0"/>
            <a:ext cx="8432165" cy="68580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userDrawn="1">
            <p:custDataLst>
              <p:tags r:id="rId5"/>
            </p:custDataLst>
          </p:nvPr>
        </p:nvSpPr>
        <p:spPr>
          <a:xfrm>
            <a:off x="914400" y="4622804"/>
            <a:ext cx="7517765" cy="762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userDrawn="1">
            <p:custDataLst>
              <p:tags r:id="rId6"/>
            </p:custDataLst>
          </p:nvPr>
        </p:nvSpPr>
        <p:spPr>
          <a:xfrm>
            <a:off x="508004" y="5384801"/>
            <a:ext cx="406400" cy="405765"/>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userDrawn="1">
            <p:custDataLst>
              <p:tags r:id="rId7"/>
            </p:custDataLst>
          </p:nvPr>
        </p:nvSpPr>
        <p:spPr>
          <a:xfrm>
            <a:off x="330199" y="330199"/>
            <a:ext cx="406400" cy="406400"/>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userDrawn="1">
            <p:custDataLst>
              <p:tags r:id="rId8"/>
            </p:custDataLst>
          </p:nvPr>
        </p:nvSpPr>
        <p:spPr>
          <a:xfrm>
            <a:off x="6807196" y="5638803"/>
            <a:ext cx="1117600" cy="62865"/>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10" name="标题 9"/>
          <p:cNvSpPr>
            <a:spLocks noGrp="1"/>
          </p:cNvSpPr>
          <p:nvPr>
            <p:ph type="ctrTitle" idx="13" hasCustomPrompt="1"/>
            <p:custDataLst>
              <p:tags r:id="rId12"/>
            </p:custDataLst>
          </p:nvPr>
        </p:nvSpPr>
        <p:spPr>
          <a:xfrm>
            <a:off x="914400" y="1587499"/>
            <a:ext cx="6807196" cy="2235196"/>
          </a:xfrm>
          <a:noFill/>
        </p:spPr>
        <p:txBody>
          <a:bodyPr lIns="0" tIns="0" rIns="0" bIns="0" anchor="t">
            <a:noAutofit/>
          </a:bodyPr>
          <a:lstStyle>
            <a:lvl1pPr algn="l">
              <a:lnSpc>
                <a:spcPct val="115000"/>
              </a:lnSpc>
              <a:buNone/>
              <a:defRPr sz="3200" b="1">
                <a:solidFill>
                  <a:schemeClr val="bg1"/>
                </a:solidFill>
                <a:latin typeface="微软雅黑" panose="020B0503020204020204" charset="-122"/>
                <a:ea typeface="微软雅黑" panose="020B0503020204020204" charset="-122"/>
                <a:cs typeface="微软雅黑" panose="020B0503020204020204" charset="-122"/>
              </a:defRPr>
            </a:lvl1pPr>
          </a:lstStyle>
          <a:p>
            <a:r>
              <a:rPr lang="zh-CN" altLang="en-US" smtClean="0"/>
              <a:t>职场通用模板
年终工作述职报告</a:t>
            </a:r>
            <a:endParaRPr lang="zh-CN" altLang="en-US" smtClean="0"/>
          </a:p>
        </p:txBody>
      </p:sp>
      <p:sp>
        <p:nvSpPr>
          <p:cNvPr id="11" name="文本占位符 10"/>
          <p:cNvSpPr>
            <a:spLocks noGrp="1"/>
          </p:cNvSpPr>
          <p:nvPr>
            <p:ph type="body" idx="14" hasCustomPrompt="1"/>
            <p:custDataLst>
              <p:tags r:id="rId13"/>
            </p:custDataLst>
          </p:nvPr>
        </p:nvSpPr>
        <p:spPr>
          <a:xfrm>
            <a:off x="914400" y="1054102"/>
            <a:ext cx="8369302" cy="457200"/>
          </a:xfrm>
          <a:noFill/>
        </p:spPr>
        <p:txBody>
          <a:bodyPr lIns="0" tIns="0" rIns="0" bIns="0" anchor="t">
            <a:noAutofit/>
          </a:bodyPr>
          <a:lstStyle>
            <a:lvl1pPr algn="l">
              <a:lnSpc>
                <a:spcPct val="125000"/>
              </a:lnSpc>
              <a:buNone/>
              <a:defRPr sz="1200" b="0">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20XX YEAR</a:t>
            </a:r>
            <a:endParaRPr lang="zh-CN" altLang="en-US" smtClean="0"/>
          </a:p>
        </p:txBody>
      </p:sp>
      <p:sp>
        <p:nvSpPr>
          <p:cNvPr id="12" name="文本占位符 11"/>
          <p:cNvSpPr>
            <a:spLocks noGrp="1"/>
          </p:cNvSpPr>
          <p:nvPr>
            <p:ph type="body" idx="15" hasCustomPrompt="1"/>
            <p:custDataLst>
              <p:tags r:id="rId14"/>
            </p:custDataLst>
          </p:nvPr>
        </p:nvSpPr>
        <p:spPr>
          <a:xfrm>
            <a:off x="1219197" y="4775198"/>
            <a:ext cx="5257800" cy="457200"/>
          </a:xfrm>
          <a:noFill/>
        </p:spPr>
        <p:txBody>
          <a:bodyPr lIns="0" tIns="0" rIns="0" bIns="0" anchor="t">
            <a:noAutofit/>
          </a:bodyPr>
          <a:lstStyle>
            <a:lvl1pPr algn="l">
              <a:lnSpc>
                <a:spcPct val="125000"/>
              </a:lnSpc>
              <a:buNone/>
              <a:defRPr sz="1200" b="0">
                <a:solidFill>
                  <a:schemeClr val="bg1"/>
                </a:solidFill>
                <a:latin typeface="微软雅黑" panose="020B0503020204020204" charset="-122"/>
                <a:ea typeface="微软雅黑"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BY WPS</a:t>
            </a:r>
            <a:endParaRPr lang="zh-CN" altLang="en-US"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目录页-2">
    <p:bg>
      <p:bgPr>
        <a:solidFill>
          <a:schemeClr val="bg1"/>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a:stretch>
            <a:fillRect/>
          </a:stretch>
        </p:blipFill>
        <p:spPr>
          <a:xfrm>
            <a:off x="0" y="0"/>
            <a:ext cx="30346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ctrTitle" idx="13" hasCustomPrompt="1"/>
            <p:custDataLst>
              <p:tags r:id="rId4"/>
            </p:custDataLst>
          </p:nvPr>
        </p:nvSpPr>
        <p:spPr>
          <a:xfrm>
            <a:off x="609603" y="3276597"/>
            <a:ext cx="2260598" cy="761997"/>
          </a:xfrm>
          <a:noFill/>
        </p:spPr>
        <p:txBody>
          <a:bodyPr lIns="0" tIns="0" rIns="0" bIns="0" anchor="t">
            <a:noAutofit/>
          </a:bodyPr>
          <a:lstStyle>
            <a:lvl1pPr algn="l">
              <a:lnSpc>
                <a:spcPct val="114000"/>
              </a:lnSpc>
              <a:buNone/>
              <a:defRPr sz="2200" b="1">
                <a:solidFill>
                  <a:schemeClr val="bg1"/>
                </a:solidFill>
                <a:latin typeface="微软雅黑" panose="020B0503020204020204" charset="-122"/>
                <a:ea typeface="微软雅黑" panose="020B0503020204020204" charset="-122"/>
              </a:defRPr>
            </a:lvl1pPr>
          </a:lstStyle>
          <a:p>
            <a:r>
              <a:rPr lang="zh-CN" altLang="en-US" smtClean="0"/>
              <a:t>目录</a:t>
            </a:r>
            <a:endParaRPr lang="zh-CN" altLang="en-US" smtClean="0"/>
          </a:p>
        </p:txBody>
      </p:sp>
      <p:sp>
        <p:nvSpPr>
          <p:cNvPr id="7" name="副标题 6"/>
          <p:cNvSpPr>
            <a:spLocks noGrp="1"/>
          </p:cNvSpPr>
          <p:nvPr>
            <p:ph type="subTitle" idx="14" hasCustomPrompt="1"/>
            <p:custDataLst>
              <p:tags r:id="rId5"/>
            </p:custDataLst>
          </p:nvPr>
        </p:nvSpPr>
        <p:spPr>
          <a:xfrm>
            <a:off x="609603" y="2806696"/>
            <a:ext cx="2197102" cy="457200"/>
          </a:xfrm>
          <a:noFill/>
        </p:spPr>
        <p:txBody>
          <a:bodyPr lIns="0" tIns="0" rIns="0" bIns="0" anchor="t">
            <a:noAutofit/>
          </a:bodyPr>
          <a:lstStyle>
            <a:lvl1pPr marL="0" indent="0" algn="l">
              <a:lnSpc>
                <a:spcPct val="125000"/>
              </a:lnSpc>
              <a:buNone/>
              <a:defRPr sz="2400" b="0">
                <a:solidFill>
                  <a:schemeClr val="bg1"/>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CONTENTS</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1"/>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a:stretch>
            <a:fillRect/>
          </a:stretch>
        </p:blipFill>
        <p:spPr>
          <a:xfrm>
            <a:off x="0" y="0"/>
            <a:ext cx="58801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8" name="矩形 7"/>
          <p:cNvSpPr/>
          <p:nvPr userDrawn="1">
            <p:custDataLst>
              <p:tags r:id="rId4"/>
            </p:custDataLst>
          </p:nvPr>
        </p:nvSpPr>
        <p:spPr>
          <a:xfrm>
            <a:off x="5880104" y="0"/>
            <a:ext cx="6311900" cy="685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11" name="矩形 10"/>
          <p:cNvSpPr/>
          <p:nvPr userDrawn="1">
            <p:custDataLst>
              <p:tags r:id="rId7"/>
            </p:custDataLst>
          </p:nvPr>
        </p:nvSpPr>
        <p:spPr>
          <a:xfrm>
            <a:off x="330199" y="330199"/>
            <a:ext cx="406400" cy="4064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userDrawn="1">
            <p:custDataLst>
              <p:tags r:id="rId8"/>
            </p:custDataLst>
          </p:nvPr>
        </p:nvSpPr>
        <p:spPr>
          <a:xfrm>
            <a:off x="736604" y="736604"/>
            <a:ext cx="406400" cy="4064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9" name="标题 8"/>
          <p:cNvSpPr>
            <a:spLocks noGrp="1"/>
          </p:cNvSpPr>
          <p:nvPr>
            <p:ph type="ctrTitle" idx="13" hasCustomPrompt="1"/>
            <p:custDataLst>
              <p:tags r:id="rId10"/>
            </p:custDataLst>
          </p:nvPr>
        </p:nvSpPr>
        <p:spPr>
          <a:xfrm>
            <a:off x="7023104" y="4292596"/>
            <a:ext cx="4165604" cy="1219197"/>
          </a:xfrm>
          <a:noFill/>
        </p:spPr>
        <p:txBody>
          <a:bodyPr lIns="0" tIns="0" rIns="0" bIns="0" anchor="ctr">
            <a:noAutofit/>
          </a:bodyPr>
          <a:lstStyle>
            <a:lvl1pPr algn="l">
              <a:lnSpc>
                <a:spcPct val="104000"/>
              </a:lnSpc>
              <a:buNone/>
              <a:defRPr sz="2400" b="0">
                <a:solidFill>
                  <a:schemeClr val="bg1"/>
                </a:solidFill>
                <a:latin typeface="Microsoft YaHei UI" panose="020B0503020204020204" charset="-122"/>
                <a:ea typeface="Microsoft YaHei UI" panose="020B0503020204020204" charset="-122"/>
              </a:defRPr>
            </a:lvl1pPr>
          </a:lstStyle>
          <a:p>
            <a:r>
              <a:rPr lang="zh-CN" altLang="en-US" smtClean="0"/>
              <a:t>章节页的标题</a:t>
            </a:r>
            <a:endParaRPr lang="zh-CN" altLang="en-US" smtClean="0"/>
          </a:p>
        </p:txBody>
      </p:sp>
      <p:sp>
        <p:nvSpPr>
          <p:cNvPr id="10" name="文本占位符 9"/>
          <p:cNvSpPr>
            <a:spLocks noGrp="1"/>
          </p:cNvSpPr>
          <p:nvPr>
            <p:ph type="body" idx="14" hasCustomPrompt="1"/>
            <p:custDataLst>
              <p:tags r:id="rId11"/>
            </p:custDataLst>
          </p:nvPr>
        </p:nvSpPr>
        <p:spPr>
          <a:xfrm>
            <a:off x="7023104" y="490941"/>
            <a:ext cx="3308354" cy="2868116"/>
          </a:xfrm>
          <a:noFill/>
        </p:spPr>
        <p:txBody>
          <a:bodyPr lIns="0" tIns="0" rIns="0" bIns="0" anchor="ctr">
            <a:noAutofit/>
          </a:bodyPr>
          <a:lstStyle>
            <a:lvl1pPr algn="l">
              <a:lnSpc>
                <a:spcPct val="109000"/>
              </a:lnSpc>
              <a:buNone/>
              <a:defRPr sz="6500" b="0">
                <a:solidFill>
                  <a:schemeClr val="bg1"/>
                </a:solidFill>
                <a:latin typeface="微软雅黑" panose="020B0503020204020204" charset="-122"/>
                <a:ea typeface="微软雅黑"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01</a:t>
            </a:r>
            <a:endParaRPr lang="zh-CN" altLang="en-US"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1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1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8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14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结束页-1">
    <p:bg>
      <p:bgPr>
        <a:solidFill>
          <a:schemeClr val="bg1"/>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8" name="任意多边形 7"/>
          <p:cNvSpPr/>
          <p:nvPr userDrawn="1">
            <p:custDataLst>
              <p:tags r:id="rId4"/>
            </p:custDataLst>
          </p:nvPr>
        </p:nvSpPr>
        <p:spPr>
          <a:xfrm>
            <a:off x="0" y="2692396"/>
            <a:ext cx="12191365" cy="4165600"/>
          </a:xfrm>
          <a:custGeom>
            <a:avLst/>
            <a:gdLst>
              <a:gd name="connisteX0" fmla="*/ 0 w 169333"/>
              <a:gd name="connsiteY0" fmla="*/ 0 h 57855"/>
              <a:gd name="connisteX1" fmla="*/ 0 w 169333"/>
              <a:gd name="connsiteY1" fmla="*/ 4165604 h 57855"/>
              <a:gd name="connisteX2" fmla="*/ 12191996 w 169333"/>
              <a:gd name="connsiteY2" fmla="*/ 4165604 h 57855"/>
              <a:gd name="connisteX3" fmla="*/ 12191996 w 169333"/>
              <a:gd name="connsiteY3" fmla="*/ 0 h 57855"/>
              <a:gd name="connisteX4" fmla="*/ 0 w 169333"/>
              <a:gd name="connsiteY4" fmla="*/ 0 h 57855"/>
            </a:gdLst>
            <a:ahLst/>
            <a:cxnLst>
              <a:cxn ang="0">
                <a:pos x="connisteX0" y="connsiteY0"/>
              </a:cxn>
              <a:cxn ang="0">
                <a:pos x="connisteX1" y="connsiteY1"/>
              </a:cxn>
              <a:cxn ang="0">
                <a:pos x="connisteX2" y="connsiteY2"/>
              </a:cxn>
              <a:cxn ang="0">
                <a:pos x="connisteX3" y="connsiteY3"/>
              </a:cxn>
              <a:cxn ang="0">
                <a:pos x="connisteX4" y="connsiteY4"/>
              </a:cxn>
            </a:cxnLst>
            <a:pathLst>
              <a:path w="12191997" h="4165604">
                <a:moveTo>
                  <a:pt x="0" y="0"/>
                </a:moveTo>
                <a:lnTo>
                  <a:pt x="0" y="4165604"/>
                </a:lnTo>
                <a:lnTo>
                  <a:pt x="12191997" y="4165604"/>
                </a:lnTo>
                <a:lnTo>
                  <a:pt x="12191997" y="0"/>
                </a:lnTo>
                <a:lnTo>
                  <a:pt x="0" y="0"/>
                </a:lnTo>
                <a:close/>
              </a:path>
            </a:pathLst>
          </a:cu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userDrawn="1">
            <p:custDataLst>
              <p:tags r:id="rId5"/>
            </p:custDataLst>
          </p:nvPr>
        </p:nvSpPr>
        <p:spPr>
          <a:xfrm>
            <a:off x="888998" y="5295903"/>
            <a:ext cx="5791200" cy="50800"/>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userDrawn="1">
            <p:custDataLst>
              <p:tags r:id="rId6"/>
            </p:custDataLst>
          </p:nvPr>
        </p:nvSpPr>
        <p:spPr>
          <a:xfrm>
            <a:off x="888998" y="3556001"/>
            <a:ext cx="406400" cy="405765"/>
          </a:xfrm>
          <a:prstGeom prst="rect">
            <a:avLst/>
          </a:pr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1" name="副标题 10"/>
          <p:cNvSpPr>
            <a:spLocks noGrp="1"/>
          </p:cNvSpPr>
          <p:nvPr>
            <p:ph type="subTitle" idx="13" hasCustomPrompt="1"/>
            <p:custDataLst>
              <p:tags r:id="rId10"/>
            </p:custDataLst>
          </p:nvPr>
        </p:nvSpPr>
        <p:spPr>
          <a:xfrm>
            <a:off x="7061198" y="4356101"/>
            <a:ext cx="4140202" cy="457200"/>
          </a:xfrm>
          <a:noFill/>
        </p:spPr>
        <p:txBody>
          <a:bodyPr lIns="0" tIns="0" rIns="0" bIns="0" anchor="t">
            <a:noAutofit/>
          </a:bodyPr>
          <a:lstStyle>
            <a:lvl1pPr marL="0" indent="0" algn="r">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THE END</a:t>
            </a:r>
            <a:endParaRPr lang="zh-CN" altLang="en-US" smtClean="0"/>
          </a:p>
        </p:txBody>
      </p:sp>
      <p:sp>
        <p:nvSpPr>
          <p:cNvPr id="12" name="标题 11"/>
          <p:cNvSpPr>
            <a:spLocks noGrp="1"/>
          </p:cNvSpPr>
          <p:nvPr>
            <p:ph type="ctrTitle" idx="14" hasCustomPrompt="1"/>
            <p:custDataLst>
              <p:tags r:id="rId11"/>
            </p:custDataLst>
          </p:nvPr>
        </p:nvSpPr>
        <p:spPr>
          <a:xfrm>
            <a:off x="6934197" y="4813301"/>
            <a:ext cx="4267203" cy="1015999"/>
          </a:xfrm>
          <a:noFill/>
        </p:spPr>
        <p:txBody>
          <a:bodyPr lIns="0" tIns="0" rIns="0" bIns="0" anchor="t">
            <a:noAutofit/>
          </a:bodyPr>
          <a:lstStyle>
            <a:lvl1pPr algn="r">
              <a:lnSpc>
                <a:spcPct val="104000"/>
              </a:lnSpc>
              <a:buNone/>
              <a:defRPr sz="3200" b="1">
                <a:solidFill>
                  <a:schemeClr val="bg1"/>
                </a:solidFill>
                <a:latin typeface="Microsoft YaHei UI" panose="020B0503020204020204" charset="-122"/>
                <a:ea typeface="Microsoft YaHei UI" panose="020B0503020204020204" charset="-122"/>
              </a:defRPr>
            </a:lvl1pPr>
          </a:lstStyle>
          <a:p>
            <a:r>
              <a:rPr lang="zh-CN" altLang="en-US" smtClean="0"/>
              <a:t>谢谢观看</a:t>
            </a:r>
            <a:endParaRPr lang="zh-CN" altLang="en-US"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3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1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16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16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80.xml"/><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image" Target="../media/image8.png"/><Relationship Id="rId5" Type="http://schemas.openxmlformats.org/officeDocument/2006/relationships/image" Target="../media/image20.jpeg"/><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7" Type="http://schemas.openxmlformats.org/officeDocument/2006/relationships/slideLayout" Target="../slideLayouts/slideLayout18.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4.xml"/></Relationships>
</file>

<file path=ppt/slides/_rels/slide11.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image" Target="../media/image9.png"/><Relationship Id="rId18" Type="http://schemas.openxmlformats.org/officeDocument/2006/relationships/slideLayout" Target="../slideLayouts/slideLayout18.xml"/><Relationship Id="rId17" Type="http://schemas.openxmlformats.org/officeDocument/2006/relationships/tags" Target="../tags/tag190.xml"/><Relationship Id="rId16" Type="http://schemas.openxmlformats.org/officeDocument/2006/relationships/tags" Target="../tags/tag189.xml"/><Relationship Id="rId15" Type="http://schemas.openxmlformats.org/officeDocument/2006/relationships/tags" Target="../tags/tag188.xml"/><Relationship Id="rId14" Type="http://schemas.openxmlformats.org/officeDocument/2006/relationships/tags" Target="../tags/tag187.xml"/><Relationship Id="rId13" Type="http://schemas.openxmlformats.org/officeDocument/2006/relationships/image" Target="../media/image22.jpeg"/><Relationship Id="rId12" Type="http://schemas.openxmlformats.org/officeDocument/2006/relationships/tags" Target="../tags/tag186.xml"/><Relationship Id="rId11" Type="http://schemas.openxmlformats.org/officeDocument/2006/relationships/image" Target="../media/image8.png"/><Relationship Id="rId10" Type="http://schemas.openxmlformats.org/officeDocument/2006/relationships/image" Target="../media/image21.jpeg"/><Relationship Id="rId1" Type="http://schemas.openxmlformats.org/officeDocument/2006/relationships/tags" Target="../tags/tag178.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s>
</file>

<file path=ppt/slides/_rels/slide13.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image" Target="../media/image9.png"/><Relationship Id="rId16" Type="http://schemas.openxmlformats.org/officeDocument/2006/relationships/slideLayout" Target="../slideLayouts/slideLayout18.xml"/><Relationship Id="rId15" Type="http://schemas.openxmlformats.org/officeDocument/2006/relationships/tags" Target="../tags/tag207.xml"/><Relationship Id="rId14" Type="http://schemas.openxmlformats.org/officeDocument/2006/relationships/tags" Target="../tags/tag206.xml"/><Relationship Id="rId13" Type="http://schemas.openxmlformats.org/officeDocument/2006/relationships/tags" Target="../tags/tag205.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tags" Target="../tags/tag194.xml"/></Relationships>
</file>

<file path=ppt/slides/_rels/slide14.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image" Target="../media/image8.png"/><Relationship Id="rId6" Type="http://schemas.openxmlformats.org/officeDocument/2006/relationships/image" Target="../media/image24.jpeg"/><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1" Type="http://schemas.openxmlformats.org/officeDocument/2006/relationships/slideLayout" Target="../slideLayouts/slideLayout18.xml"/><Relationship Id="rId20" Type="http://schemas.openxmlformats.org/officeDocument/2006/relationships/tags" Target="../tags/tag222.xml"/><Relationship Id="rId2" Type="http://schemas.openxmlformats.org/officeDocument/2006/relationships/image" Target="../media/image23.png"/><Relationship Id="rId19" Type="http://schemas.openxmlformats.org/officeDocument/2006/relationships/tags" Target="../tags/tag221.xml"/><Relationship Id="rId18" Type="http://schemas.openxmlformats.org/officeDocument/2006/relationships/tags" Target="../tags/tag220.xml"/><Relationship Id="rId17" Type="http://schemas.openxmlformats.org/officeDocument/2006/relationships/tags" Target="../tags/tag219.xml"/><Relationship Id="rId16" Type="http://schemas.openxmlformats.org/officeDocument/2006/relationships/tags" Target="../tags/tag218.xml"/><Relationship Id="rId15" Type="http://schemas.openxmlformats.org/officeDocument/2006/relationships/image" Target="../media/image26.jpeg"/><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image" Target="../media/image25.jpeg"/><Relationship Id="rId1" Type="http://schemas.openxmlformats.org/officeDocument/2006/relationships/tags" Target="../tags/tag208.xml"/></Relationships>
</file>

<file path=ppt/slides/_rels/slide15.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image" Target="../media/image27.png"/><Relationship Id="rId17" Type="http://schemas.openxmlformats.org/officeDocument/2006/relationships/slideLayout" Target="../slideLayouts/slideLayout18.xml"/><Relationship Id="rId16" Type="http://schemas.openxmlformats.org/officeDocument/2006/relationships/tags" Target="../tags/tag235.xml"/><Relationship Id="rId15" Type="http://schemas.openxmlformats.org/officeDocument/2006/relationships/image" Target="../media/image8.png"/><Relationship Id="rId14" Type="http://schemas.openxmlformats.org/officeDocument/2006/relationships/image" Target="../media/image28.jpeg"/><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tags" Target="../tags/tag223.xml"/></Relationships>
</file>

<file path=ppt/slides/_rels/slide16.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image" Target="../media/image8.png"/><Relationship Id="rId7" Type="http://schemas.openxmlformats.org/officeDocument/2006/relationships/image" Target="../media/image30.jpeg"/><Relationship Id="rId6" Type="http://schemas.openxmlformats.org/officeDocument/2006/relationships/tags" Target="../tags/tag240.xml"/><Relationship Id="rId5" Type="http://schemas.openxmlformats.org/officeDocument/2006/relationships/image" Target="../media/image29.png"/><Relationship Id="rId4" Type="http://schemas.openxmlformats.org/officeDocument/2006/relationships/tags" Target="../tags/tag239.xml"/><Relationship Id="rId3" Type="http://schemas.openxmlformats.org/officeDocument/2006/relationships/tags" Target="../tags/tag238.xml"/><Relationship Id="rId23" Type="http://schemas.openxmlformats.org/officeDocument/2006/relationships/slideLayout" Target="../slideLayouts/slideLayout18.xml"/><Relationship Id="rId22" Type="http://schemas.openxmlformats.org/officeDocument/2006/relationships/tags" Target="../tags/tag252.xml"/><Relationship Id="rId21" Type="http://schemas.openxmlformats.org/officeDocument/2006/relationships/tags" Target="../tags/tag251.xml"/><Relationship Id="rId20" Type="http://schemas.openxmlformats.org/officeDocument/2006/relationships/tags" Target="../tags/tag250.xml"/><Relationship Id="rId2" Type="http://schemas.openxmlformats.org/officeDocument/2006/relationships/tags" Target="../tags/tag237.xml"/><Relationship Id="rId19" Type="http://schemas.openxmlformats.org/officeDocument/2006/relationships/tags" Target="../tags/tag249.xml"/><Relationship Id="rId18" Type="http://schemas.openxmlformats.org/officeDocument/2006/relationships/tags" Target="../tags/tag248.xml"/><Relationship Id="rId17" Type="http://schemas.openxmlformats.org/officeDocument/2006/relationships/tags" Target="../tags/tag247.xml"/><Relationship Id="rId16" Type="http://schemas.openxmlformats.org/officeDocument/2006/relationships/image" Target="../media/image32.jpeg"/><Relationship Id="rId15" Type="http://schemas.openxmlformats.org/officeDocument/2006/relationships/tags" Target="../tags/tag246.xml"/><Relationship Id="rId14" Type="http://schemas.openxmlformats.org/officeDocument/2006/relationships/tags" Target="../tags/tag245.xml"/><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image" Target="../media/image31.jpeg"/><Relationship Id="rId10" Type="http://schemas.openxmlformats.org/officeDocument/2006/relationships/tags" Target="../tags/tag242.xml"/><Relationship Id="rId1" Type="http://schemas.openxmlformats.org/officeDocument/2006/relationships/tags" Target="../tags/tag236.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s>
</file>

<file path=ppt/slides/_rels/slide18.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image" Target="../media/image8.png"/><Relationship Id="rId4" Type="http://schemas.openxmlformats.org/officeDocument/2006/relationships/image" Target="../media/image33.jpeg"/><Relationship Id="rId3" Type="http://schemas.openxmlformats.org/officeDocument/2006/relationships/tags" Target="../tags/tag257.xml"/><Relationship Id="rId2" Type="http://schemas.openxmlformats.org/officeDocument/2006/relationships/image" Target="../media/image9.png"/><Relationship Id="rId14" Type="http://schemas.openxmlformats.org/officeDocument/2006/relationships/slideLayout" Target="../slideLayouts/slideLayout18.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tags" Target="../tags/tag256.xml"/></Relationships>
</file>

<file path=ppt/slides/_rels/slide19.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image" Target="../media/image27.png"/><Relationship Id="rId17" Type="http://schemas.openxmlformats.org/officeDocument/2006/relationships/slideLayout" Target="../slideLayouts/slideLayout18.xml"/><Relationship Id="rId16" Type="http://schemas.openxmlformats.org/officeDocument/2006/relationships/tags" Target="../tags/tag278.xml"/><Relationship Id="rId15" Type="http://schemas.openxmlformats.org/officeDocument/2006/relationships/image" Target="../media/image8.png"/><Relationship Id="rId14" Type="http://schemas.openxmlformats.org/officeDocument/2006/relationships/image" Target="../media/image34.jpeg"/><Relationship Id="rId13" Type="http://schemas.openxmlformats.org/officeDocument/2006/relationships/tags" Target="../tags/tag277.xml"/><Relationship Id="rId12" Type="http://schemas.openxmlformats.org/officeDocument/2006/relationships/tags" Target="../tags/tag276.xml"/><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tags" Target="../tags/tag266.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20.xml.rels><?xml version="1.0" encoding="UTF-8" standalone="yes"?>
<Relationships xmlns="http://schemas.openxmlformats.org/package/2006/relationships"><Relationship Id="rId9" Type="http://schemas.openxmlformats.org/officeDocument/2006/relationships/image" Target="../media/image36.jpeg"/><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image" Target="../media/image8.png"/><Relationship Id="rId5" Type="http://schemas.openxmlformats.org/officeDocument/2006/relationships/image" Target="../media/image35.jpeg"/><Relationship Id="rId4" Type="http://schemas.openxmlformats.org/officeDocument/2006/relationships/tags" Target="../tags/tag282.xml"/><Relationship Id="rId3" Type="http://schemas.openxmlformats.org/officeDocument/2006/relationships/tags" Target="../tags/tag281.xml"/><Relationship Id="rId21" Type="http://schemas.openxmlformats.org/officeDocument/2006/relationships/slideLayout" Target="../slideLayouts/slideLayout18.xml"/><Relationship Id="rId20" Type="http://schemas.openxmlformats.org/officeDocument/2006/relationships/tags" Target="../tags/tag294.xml"/><Relationship Id="rId2" Type="http://schemas.openxmlformats.org/officeDocument/2006/relationships/tags" Target="../tags/tag280.xml"/><Relationship Id="rId19" Type="http://schemas.openxmlformats.org/officeDocument/2006/relationships/tags" Target="../tags/tag293.xml"/><Relationship Id="rId18" Type="http://schemas.openxmlformats.org/officeDocument/2006/relationships/tags" Target="../tags/tag292.xml"/><Relationship Id="rId17" Type="http://schemas.openxmlformats.org/officeDocument/2006/relationships/tags" Target="../tags/tag291.xml"/><Relationship Id="rId16" Type="http://schemas.openxmlformats.org/officeDocument/2006/relationships/tags" Target="../tags/tag290.xml"/><Relationship Id="rId15" Type="http://schemas.openxmlformats.org/officeDocument/2006/relationships/tags" Target="../tags/tag289.xml"/><Relationship Id="rId14" Type="http://schemas.openxmlformats.org/officeDocument/2006/relationships/image" Target="../media/image37.jpeg"/><Relationship Id="rId13" Type="http://schemas.openxmlformats.org/officeDocument/2006/relationships/tags" Target="../tags/tag288.xml"/><Relationship Id="rId12" Type="http://schemas.openxmlformats.org/officeDocument/2006/relationships/tags" Target="../tags/tag287.xml"/><Relationship Id="rId11" Type="http://schemas.openxmlformats.org/officeDocument/2006/relationships/tags" Target="../tags/tag286.xml"/><Relationship Id="rId10" Type="http://schemas.openxmlformats.org/officeDocument/2006/relationships/tags" Target="../tags/tag285.xml"/><Relationship Id="rId1" Type="http://schemas.openxmlformats.org/officeDocument/2006/relationships/tags" Target="../tags/tag279.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s>
</file>

<file path=ppt/slides/_rels/slide22.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image" Target="../media/image39.svg"/><Relationship Id="rId6" Type="http://schemas.openxmlformats.org/officeDocument/2006/relationships/image" Target="../media/image38.png"/><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3" Type="http://schemas.openxmlformats.org/officeDocument/2006/relationships/slideLayout" Target="../slideLayouts/slideLayout18.xml"/><Relationship Id="rId22" Type="http://schemas.openxmlformats.org/officeDocument/2006/relationships/tags" Target="../tags/tag313.xml"/><Relationship Id="rId21" Type="http://schemas.openxmlformats.org/officeDocument/2006/relationships/tags" Target="../tags/tag312.xml"/><Relationship Id="rId20" Type="http://schemas.openxmlformats.org/officeDocument/2006/relationships/tags" Target="../tags/tag311.xml"/><Relationship Id="rId2" Type="http://schemas.openxmlformats.org/officeDocument/2006/relationships/tags" Target="../tags/tag299.xml"/><Relationship Id="rId19" Type="http://schemas.openxmlformats.org/officeDocument/2006/relationships/image" Target="../media/image43.svg"/><Relationship Id="rId18" Type="http://schemas.openxmlformats.org/officeDocument/2006/relationships/image" Target="../media/image42.png"/><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image" Target="../media/image41.svg"/><Relationship Id="rId12" Type="http://schemas.openxmlformats.org/officeDocument/2006/relationships/image" Target="../media/image40.png"/><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tags" Target="../tags/tag298.xml"/></Relationships>
</file>

<file path=ppt/slides/_rels/slide23.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tags" Target="../tags/tag315.xml"/><Relationship Id="rId14" Type="http://schemas.openxmlformats.org/officeDocument/2006/relationships/slideLayout" Target="../slideLayouts/slideLayout18.xml"/><Relationship Id="rId13" Type="http://schemas.openxmlformats.org/officeDocument/2006/relationships/tags" Target="../tags/tag324.xml"/><Relationship Id="rId12" Type="http://schemas.openxmlformats.org/officeDocument/2006/relationships/image" Target="../media/image8.png"/><Relationship Id="rId11" Type="http://schemas.openxmlformats.org/officeDocument/2006/relationships/image" Target="../media/image44.jpeg"/><Relationship Id="rId10" Type="http://schemas.openxmlformats.org/officeDocument/2006/relationships/tags" Target="../tags/tag323.xml"/><Relationship Id="rId1" Type="http://schemas.openxmlformats.org/officeDocument/2006/relationships/tags" Target="../tags/tag314.xml"/></Relationships>
</file>

<file path=ppt/slides/_rels/slide24.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image" Target="../media/image8.png"/><Relationship Id="rId4" Type="http://schemas.openxmlformats.org/officeDocument/2006/relationships/image" Target="../media/image45.jpeg"/><Relationship Id="rId3" Type="http://schemas.openxmlformats.org/officeDocument/2006/relationships/tags" Target="../tags/tag326.xml"/><Relationship Id="rId20" Type="http://schemas.openxmlformats.org/officeDocument/2006/relationships/slideLayout" Target="../slideLayouts/slideLayout18.xml"/><Relationship Id="rId2" Type="http://schemas.openxmlformats.org/officeDocument/2006/relationships/image" Target="../media/image27.png"/><Relationship Id="rId19" Type="http://schemas.openxmlformats.org/officeDocument/2006/relationships/tags" Target="../tags/tag336.xml"/><Relationship Id="rId18" Type="http://schemas.openxmlformats.org/officeDocument/2006/relationships/tags" Target="../tags/tag335.xml"/><Relationship Id="rId17" Type="http://schemas.openxmlformats.org/officeDocument/2006/relationships/tags" Target="../tags/tag334.xml"/><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image" Target="../media/image41.svg"/><Relationship Id="rId13" Type="http://schemas.openxmlformats.org/officeDocument/2006/relationships/image" Target="../media/image40.png"/><Relationship Id="rId12" Type="http://schemas.openxmlformats.org/officeDocument/2006/relationships/tags" Target="../tags/tag331.xml"/><Relationship Id="rId11" Type="http://schemas.openxmlformats.org/officeDocument/2006/relationships/tags" Target="../tags/tag330.xml"/><Relationship Id="rId10" Type="http://schemas.openxmlformats.org/officeDocument/2006/relationships/image" Target="../media/image39.svg"/><Relationship Id="rId1" Type="http://schemas.openxmlformats.org/officeDocument/2006/relationships/tags" Target="../tags/tag325.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9" Type="http://schemas.openxmlformats.org/officeDocument/2006/relationships/slideLayout" Target="../slideLayouts/slideLayout14.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5.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image" Target="../media/image8.png"/><Relationship Id="rId4" Type="http://schemas.openxmlformats.org/officeDocument/2006/relationships/image" Target="../media/image7.jpeg"/><Relationship Id="rId3" Type="http://schemas.openxmlformats.org/officeDocument/2006/relationships/tags" Target="../tags/tag107.xml"/><Relationship Id="rId2" Type="http://schemas.openxmlformats.org/officeDocument/2006/relationships/image" Target="../media/image6.png"/><Relationship Id="rId17" Type="http://schemas.openxmlformats.org/officeDocument/2006/relationships/slideLayout" Target="../slideLayouts/slideLayout18.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6.xml"/></Relationships>
</file>

<file path=ppt/slides/_rels/slide6.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image" Target="../media/image8.png"/><Relationship Id="rId5" Type="http://schemas.openxmlformats.org/officeDocument/2006/relationships/image" Target="../media/image10.jpeg"/><Relationship Id="rId4" Type="http://schemas.openxmlformats.org/officeDocument/2006/relationships/tags" Target="../tags/tag121.xml"/><Relationship Id="rId3" Type="http://schemas.openxmlformats.org/officeDocument/2006/relationships/image" Target="../media/image9.png"/><Relationship Id="rId21" Type="http://schemas.openxmlformats.org/officeDocument/2006/relationships/slideLayout" Target="../slideLayouts/slideLayout18.xml"/><Relationship Id="rId20" Type="http://schemas.openxmlformats.org/officeDocument/2006/relationships/tags" Target="../tags/tag133.xml"/><Relationship Id="rId2" Type="http://schemas.openxmlformats.org/officeDocument/2006/relationships/tags" Target="../tags/tag120.xml"/><Relationship Id="rId19" Type="http://schemas.openxmlformats.org/officeDocument/2006/relationships/tags" Target="../tags/tag132.xml"/><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image" Target="../media/image12.jpeg"/><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image" Target="../media/image8.png"/><Relationship Id="rId5" Type="http://schemas.openxmlformats.org/officeDocument/2006/relationships/image" Target="../media/image14.jpeg"/><Relationship Id="rId4" Type="http://schemas.openxmlformats.org/officeDocument/2006/relationships/tags" Target="../tags/tag136.xml"/><Relationship Id="rId3" Type="http://schemas.openxmlformats.org/officeDocument/2006/relationships/tags" Target="../tags/tag135.xml"/><Relationship Id="rId21" Type="http://schemas.openxmlformats.org/officeDocument/2006/relationships/slideLayout" Target="../slideLayouts/slideLayout18.xml"/><Relationship Id="rId20" Type="http://schemas.openxmlformats.org/officeDocument/2006/relationships/tags" Target="../tags/tag148.xml"/><Relationship Id="rId2" Type="http://schemas.openxmlformats.org/officeDocument/2006/relationships/image" Target="../media/image13.png"/><Relationship Id="rId19" Type="http://schemas.openxmlformats.org/officeDocument/2006/relationships/tags" Target="../tags/tag147.xml"/><Relationship Id="rId18" Type="http://schemas.openxmlformats.org/officeDocument/2006/relationships/tags" Target="../tags/tag146.xml"/><Relationship Id="rId17" Type="http://schemas.openxmlformats.org/officeDocument/2006/relationships/tags" Target="../tags/tag145.xml"/><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image" Target="../media/image16.jpeg"/><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4.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9.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image" Target="../media/image18.jpeg"/><Relationship Id="rId7" Type="http://schemas.openxmlformats.org/officeDocument/2006/relationships/tags" Target="../tags/tag155.xml"/><Relationship Id="rId6" Type="http://schemas.openxmlformats.org/officeDocument/2006/relationships/image" Target="../media/image8.png"/><Relationship Id="rId5" Type="http://schemas.openxmlformats.org/officeDocument/2006/relationships/image" Target="../media/image17.jpeg"/><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image" Target="../media/image9.png"/><Relationship Id="rId18" Type="http://schemas.openxmlformats.org/officeDocument/2006/relationships/slideLayout" Target="../slideLayouts/slideLayout18.xml"/><Relationship Id="rId17" Type="http://schemas.openxmlformats.org/officeDocument/2006/relationships/tags" Target="../tags/tag163.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image" Target="../media/image19.jpeg"/><Relationship Id="rId10" Type="http://schemas.openxmlformats.org/officeDocument/2006/relationships/tags" Target="../tags/tag157.xml"/><Relationship Id="rId1" Type="http://schemas.openxmlformats.org/officeDocument/2006/relationships/tags" Target="../tags/tag1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4145" y="160655"/>
            <a:ext cx="11903710" cy="65373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World model construction principle</a:t>
            </a:r>
            <a:endParaRPr lang="ja-JP" altLang="en-US" sz="4400">
              <a:solidFill>
                <a:schemeClr val="tx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0" y="533397"/>
            <a:ext cx="177165" cy="4572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3"/>
            </p:custDataLst>
          </p:nvPr>
        </p:nvSpPr>
        <p:spPr>
          <a:xfrm>
            <a:off x="0" y="990597"/>
            <a:ext cx="177165" cy="4572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chang/AppData/Roaming/Kingsoft/office6/wppai/generateppt/d01ecbae-0d1a-47b2-8367-2141b8f77c15.jpgd01ecbae-0d1a-47b2-8367-2141b8f77c15"/>
          <p:cNvPicPr preferRelativeResize="0">
            <a:picLocks noChangeAspect="1"/>
          </p:cNvPicPr>
          <p:nvPr>
            <p:custDataLst>
              <p:tags r:id="rId4"/>
            </p:custDataLst>
          </p:nvPr>
        </p:nvPicPr>
        <p:blipFill>
          <a:blip r:embed="rId5"/>
          <a:srcRect l="157" r="157"/>
          <a:stretch>
            <a:fillRect/>
          </a:stretch>
        </p:blipFill>
        <p:spPr>
          <a:xfrm>
            <a:off x="609603" y="1828800"/>
            <a:ext cx="10972800" cy="2234565"/>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grpSp>
        <p:nvGrpSpPr>
          <p:cNvPr id="17" name="组合 16"/>
          <p:cNvGrpSpPr/>
          <p:nvPr/>
        </p:nvGrpSpPr>
        <p:grpSpPr>
          <a:xfrm>
            <a:off x="609600" y="4521200"/>
            <a:ext cx="11049000" cy="1727200"/>
            <a:chOff x="960" y="7120"/>
            <a:chExt cx="17400" cy="2720"/>
          </a:xfrm>
        </p:grpSpPr>
        <p:sp>
          <p:nvSpPr>
            <p:cNvPr id="8" name="任意多边形 7"/>
            <p:cNvSpPr/>
            <p:nvPr>
              <p:custDataLst>
                <p:tags r:id="rId7"/>
              </p:custDataLst>
            </p:nvPr>
          </p:nvSpPr>
          <p:spPr>
            <a:xfrm>
              <a:off x="960" y="7120"/>
              <a:ext cx="80" cy="2720"/>
            </a:xfrm>
            <a:custGeom>
              <a:avLst/>
              <a:gdLst>
                <a:gd name="connisteX0" fmla="*/ 0 w 705"/>
                <a:gd name="connsiteY0" fmla="*/ 25402 h 23988"/>
                <a:gd name="connisteX1" fmla="*/ 25402 w 705"/>
                <a:gd name="connsiteY1" fmla="*/ 0 h 23988"/>
                <a:gd name="connisteX2" fmla="*/ 25402 w 705"/>
                <a:gd name="connsiteY2" fmla="*/ 0 h 23988"/>
                <a:gd name="connisteX3" fmla="*/ 50804 w 705"/>
                <a:gd name="connsiteY3" fmla="*/ 25402 h 23988"/>
                <a:gd name="connisteX4" fmla="*/ 50804 w 705"/>
                <a:gd name="connsiteY4" fmla="*/ 1701798 h 23988"/>
                <a:gd name="connisteX5" fmla="*/ 25402 w 705"/>
                <a:gd name="connsiteY5" fmla="*/ 1727201 h 23988"/>
                <a:gd name="connisteX6" fmla="*/ 25402 w 705"/>
                <a:gd name="connsiteY6" fmla="*/ 1727201 h 23988"/>
                <a:gd name="connisteX7" fmla="*/ 0 w 705"/>
                <a:gd name="connsiteY7" fmla="*/ 1701798 h 23988"/>
                <a:gd name="connisteX8" fmla="*/ 0 w 705"/>
                <a:gd name="connsiteY8" fmla="*/ 25402 h 239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727201">
                  <a:moveTo>
                    <a:pt x="0" y="25402"/>
                  </a:moveTo>
                  <a:cubicBezTo>
                    <a:pt x="0" y="11375"/>
                    <a:pt x="11375" y="0"/>
                    <a:pt x="25402" y="0"/>
                  </a:cubicBezTo>
                  <a:lnTo>
                    <a:pt x="25402" y="0"/>
                  </a:lnTo>
                  <a:cubicBezTo>
                    <a:pt x="39429" y="0"/>
                    <a:pt x="50804" y="11375"/>
                    <a:pt x="50804" y="25402"/>
                  </a:cubicBezTo>
                  <a:lnTo>
                    <a:pt x="50804" y="1701799"/>
                  </a:lnTo>
                  <a:cubicBezTo>
                    <a:pt x="50804" y="1715835"/>
                    <a:pt x="39429" y="1727201"/>
                    <a:pt x="25402" y="1727201"/>
                  </a:cubicBezTo>
                  <a:lnTo>
                    <a:pt x="25402" y="1727201"/>
                  </a:lnTo>
                  <a:cubicBezTo>
                    <a:pt x="11375" y="1727201"/>
                    <a:pt x="0" y="1715835"/>
                    <a:pt x="0" y="1701799"/>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任意多边形 10"/>
            <p:cNvSpPr/>
            <p:nvPr>
              <p:custDataLst>
                <p:tags r:id="rId8"/>
              </p:custDataLst>
            </p:nvPr>
          </p:nvSpPr>
          <p:spPr>
            <a:xfrm>
              <a:off x="6960" y="7120"/>
              <a:ext cx="81" cy="2720"/>
            </a:xfrm>
            <a:custGeom>
              <a:avLst/>
              <a:gdLst>
                <a:gd name="connisteX0" fmla="*/ 0 w 705"/>
                <a:gd name="connsiteY0" fmla="*/ 25402 h 23988"/>
                <a:gd name="connisteX1" fmla="*/ 25402 w 705"/>
                <a:gd name="connsiteY1" fmla="*/ 0 h 23988"/>
                <a:gd name="connisteX2" fmla="*/ 25402 w 705"/>
                <a:gd name="connsiteY2" fmla="*/ 0 h 23988"/>
                <a:gd name="connisteX3" fmla="*/ 50804 w 705"/>
                <a:gd name="connsiteY3" fmla="*/ 25402 h 23988"/>
                <a:gd name="connisteX4" fmla="*/ 50804 w 705"/>
                <a:gd name="connsiteY4" fmla="*/ 1701798 h 23988"/>
                <a:gd name="connisteX5" fmla="*/ 25402 w 705"/>
                <a:gd name="connsiteY5" fmla="*/ 1727201 h 23988"/>
                <a:gd name="connisteX6" fmla="*/ 25402 w 705"/>
                <a:gd name="connsiteY6" fmla="*/ 1727201 h 23988"/>
                <a:gd name="connisteX7" fmla="*/ 0 w 705"/>
                <a:gd name="connsiteY7" fmla="*/ 1701798 h 23988"/>
                <a:gd name="connisteX8" fmla="*/ 0 w 705"/>
                <a:gd name="connsiteY8" fmla="*/ 25402 h 239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727201">
                  <a:moveTo>
                    <a:pt x="0" y="25402"/>
                  </a:moveTo>
                  <a:cubicBezTo>
                    <a:pt x="0" y="11375"/>
                    <a:pt x="11375" y="0"/>
                    <a:pt x="25402" y="0"/>
                  </a:cubicBezTo>
                  <a:lnTo>
                    <a:pt x="25402" y="0"/>
                  </a:lnTo>
                  <a:cubicBezTo>
                    <a:pt x="39429" y="0"/>
                    <a:pt x="50804" y="11375"/>
                    <a:pt x="50804" y="25402"/>
                  </a:cubicBezTo>
                  <a:lnTo>
                    <a:pt x="50804" y="1701799"/>
                  </a:lnTo>
                  <a:cubicBezTo>
                    <a:pt x="50804" y="1715835"/>
                    <a:pt x="39429" y="1727201"/>
                    <a:pt x="25402" y="1727201"/>
                  </a:cubicBezTo>
                  <a:lnTo>
                    <a:pt x="25402" y="1727201"/>
                  </a:lnTo>
                  <a:cubicBezTo>
                    <a:pt x="11375" y="1727201"/>
                    <a:pt x="0" y="1715835"/>
                    <a:pt x="0" y="1701799"/>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200" y="7120"/>
              <a:ext cx="5160" cy="640"/>
            </a:xfrm>
            <a:prstGeom prst="rect">
              <a:avLst/>
            </a:prstGeom>
            <a:noFill/>
          </p:spPr>
          <p:txBody>
            <a:bodyPr wrap="square" lIns="0" tIns="0" rIns="0" bIns="0" rtlCol="0" anchor="t">
              <a:noAutofit/>
            </a:bodyPr>
            <a:p>
              <a:pPr algn="l">
                <a:lnSpc>
                  <a:spcPct val="111000"/>
                </a:lnSpc>
              </a:pPr>
              <a:r>
                <a:rPr lang="en-US" altLang="en-US" sz="1200">
                  <a:solidFill>
                    <a:schemeClr val="tx1"/>
                  </a:solidFill>
                  <a:latin typeface="Microsoft YaHei UI" panose="020B0503020204020204" charset="-122"/>
                  <a:ea typeface="Microsoft YaHei UI" panose="020B0503020204020204" charset="-122"/>
                </a:rPr>
                <a:t>Core components of the RSSM architecture</a:t>
              </a:r>
              <a:endParaRPr lang="ja-JP"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0"/>
              </p:custDataLst>
            </p:nvPr>
          </p:nvSpPr>
          <p:spPr>
            <a:xfrm>
              <a:off x="1200" y="7920"/>
              <a:ext cx="5120" cy="192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The recursive state space model contains deterministic path (LSTM) and random path (VAE), which are implemented in CARLA with 91% accuracy of environmental prediction in 4 seconds</a:t>
              </a:r>
              <a:endParaRPr lang="en-US" altLang="ja-JP" sz="1600">
                <a:solidFill>
                  <a:schemeClr val="tx1"/>
                </a:solidFill>
                <a:latin typeface="微软雅黑" panose="020B0503020204020204" charset="-122"/>
                <a:ea typeface="微软雅黑" panose="020B0503020204020204" charset="-122"/>
              </a:endParaRPr>
            </a:p>
          </p:txBody>
        </p:sp>
        <p:sp>
          <p:nvSpPr>
            <p:cNvPr id="14" name="任意多边形 13"/>
            <p:cNvSpPr/>
            <p:nvPr>
              <p:custDataLst>
                <p:tags r:id="rId11"/>
              </p:custDataLst>
            </p:nvPr>
          </p:nvSpPr>
          <p:spPr>
            <a:xfrm>
              <a:off x="12960" y="7120"/>
              <a:ext cx="80" cy="2720"/>
            </a:xfrm>
            <a:custGeom>
              <a:avLst/>
              <a:gdLst>
                <a:gd name="connisteX0" fmla="*/ 0 w 705"/>
                <a:gd name="connsiteY0" fmla="*/ 25402 h 23988"/>
                <a:gd name="connisteX1" fmla="*/ 25402 w 705"/>
                <a:gd name="connsiteY1" fmla="*/ 0 h 23988"/>
                <a:gd name="connisteX2" fmla="*/ 25402 w 705"/>
                <a:gd name="connsiteY2" fmla="*/ 0 h 23988"/>
                <a:gd name="connisteX3" fmla="*/ 50804 w 705"/>
                <a:gd name="connsiteY3" fmla="*/ 25402 h 23988"/>
                <a:gd name="connisteX4" fmla="*/ 50804 w 705"/>
                <a:gd name="connsiteY4" fmla="*/ 1701798 h 23988"/>
                <a:gd name="connisteX5" fmla="*/ 25402 w 705"/>
                <a:gd name="connsiteY5" fmla="*/ 1727201 h 23988"/>
                <a:gd name="connisteX6" fmla="*/ 25402 w 705"/>
                <a:gd name="connsiteY6" fmla="*/ 1727201 h 23988"/>
                <a:gd name="connisteX7" fmla="*/ 0 w 705"/>
                <a:gd name="connsiteY7" fmla="*/ 1701798 h 23988"/>
                <a:gd name="connisteX8" fmla="*/ 0 w 705"/>
                <a:gd name="connsiteY8" fmla="*/ 25402 h 239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727201">
                  <a:moveTo>
                    <a:pt x="0" y="25402"/>
                  </a:moveTo>
                  <a:cubicBezTo>
                    <a:pt x="0" y="11375"/>
                    <a:pt x="11375" y="0"/>
                    <a:pt x="25402" y="0"/>
                  </a:cubicBezTo>
                  <a:lnTo>
                    <a:pt x="25402" y="0"/>
                  </a:lnTo>
                  <a:cubicBezTo>
                    <a:pt x="39429" y="0"/>
                    <a:pt x="50804" y="11375"/>
                    <a:pt x="50804" y="25402"/>
                  </a:cubicBezTo>
                  <a:lnTo>
                    <a:pt x="50804" y="1701799"/>
                  </a:lnTo>
                  <a:cubicBezTo>
                    <a:pt x="50804" y="1715835"/>
                    <a:pt x="39429" y="1727201"/>
                    <a:pt x="25402" y="1727201"/>
                  </a:cubicBezTo>
                  <a:lnTo>
                    <a:pt x="25402" y="1727201"/>
                  </a:lnTo>
                  <a:cubicBezTo>
                    <a:pt x="11375" y="1727201"/>
                    <a:pt x="0" y="1715835"/>
                    <a:pt x="0" y="1701799"/>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12"/>
              </p:custDataLst>
            </p:nvPr>
          </p:nvSpPr>
          <p:spPr>
            <a:xfrm>
              <a:off x="7200" y="7120"/>
              <a:ext cx="51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Dynamic prediction mechanism design</a:t>
              </a:r>
              <a:endParaRPr lang="ja-JP"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3"/>
              </p:custDataLst>
            </p:nvPr>
          </p:nvSpPr>
          <p:spPr>
            <a:xfrm>
              <a:off x="7200" y="7920"/>
              <a:ext cx="5120" cy="192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The feature filter reduces the hidden state dimension by 60%, and the SEM2 improvement increases the motion prediction IoU of nuScenes data set to 0.78</a:t>
              </a:r>
              <a:endParaRPr lang="en-US" altLang="ja-JP" sz="1600">
                <a:solidFill>
                  <a:schemeClr val="tx1"/>
                </a:solidFill>
                <a:latin typeface="微软雅黑" panose="020B0503020204020204" charset="-122"/>
                <a:ea typeface="微软雅黑" panose="020B0503020204020204" charset="-122"/>
              </a:endParaRPr>
            </a:p>
          </p:txBody>
        </p:sp>
        <p:sp>
          <p:nvSpPr>
            <p:cNvPr id="15" name="文本框 14"/>
            <p:cNvSpPr txBox="1"/>
            <p:nvPr>
              <p:custDataLst>
                <p:tags r:id="rId14"/>
              </p:custDataLst>
            </p:nvPr>
          </p:nvSpPr>
          <p:spPr>
            <a:xfrm>
              <a:off x="13200" y="7120"/>
              <a:ext cx="51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Multi-view spatio-temporal alignment</a:t>
              </a:r>
              <a:endParaRPr lang="ja-JP"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5"/>
              </p:custDataLst>
            </p:nvPr>
          </p:nvSpPr>
          <p:spPr>
            <a:xfrm>
              <a:off x="13200" y="7920"/>
              <a:ext cx="5120" cy="1920"/>
            </a:xfrm>
            <a:prstGeom prst="rect">
              <a:avLst/>
            </a:prstGeom>
            <a:noFill/>
          </p:spPr>
          <p:txBody>
            <a:bodyPr wrap="square" lIns="0" tIns="0" rIns="0" bIns="0" rtlCol="0" anchor="t">
              <a:noAutofit/>
            </a:bodyPr>
            <a:p>
              <a:pPr algn="l">
                <a:lnSpc>
                  <a:spcPct val="125000"/>
                </a:lnSpc>
              </a:pPr>
              <a:r>
                <a:rPr lang="en-US" altLang="en-US" sz="800">
                  <a:solidFill>
                    <a:schemeClr val="tx1"/>
                  </a:solidFill>
                  <a:latin typeface="微软雅黑" panose="020B0503020204020204" charset="-122"/>
                  <a:ea typeface="微软雅黑" panose="020B0503020204020204" charset="-122"/>
                </a:rPr>
                <a:t>Drive-WM achieves 6 camera view fusion, feature consistency between adjacent frames up to 93%, and MOTA improves by 15% in multi-target tracking in nuScenes test</a:t>
              </a:r>
              <a:endParaRPr lang="en-US" altLang="ja-JP" sz="1600">
                <a:solidFill>
                  <a:schemeClr val="tx1"/>
                </a:solidFill>
                <a:latin typeface="微软雅黑" panose="020B0503020204020204" charset="-122"/>
                <a:ea typeface="微软雅黑" panose="020B0503020204020204"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en-US" altLang="en-US" sz="2200">
                <a:solidFill>
                  <a:schemeClr val="tx1"/>
                </a:solidFill>
                <a:latin typeface="Microsoft YaHei UI" panose="020B0503020204020204" charset="-122"/>
                <a:ea typeface="Microsoft YaHei UI" panose="020B0503020204020204" charset="-122"/>
              </a:rPr>
              <a:t>CarDreamer algorithm analysis</a:t>
            </a:r>
            <a:endParaRPr lang="ja-JP" altLang="en-US" sz="4400">
              <a:solidFill>
                <a:schemeClr val="tx1"/>
              </a:solidFill>
              <a:latin typeface="Microsoft YaHei UI" panose="020B0503020204020204" charset="-122"/>
              <a:ea typeface="Microsoft YaHei UI" panose="020B0503020204020204" charset="-122"/>
            </a:endParaRPr>
          </a:p>
        </p:txBody>
      </p:sp>
      <p:sp>
        <p:nvSpPr>
          <p:cNvPr id="4" name="矩形 3"/>
          <p:cNvSpPr/>
          <p:nvPr>
            <p:custDataLst>
              <p:tags r:id="rId4"/>
            </p:custDataLst>
          </p:nvPr>
        </p:nvSpPr>
        <p:spPr>
          <a:xfrm>
            <a:off x="0" y="533397"/>
            <a:ext cx="177165" cy="4572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custDataLst>
              <p:tags r:id="rId5"/>
            </p:custDataLst>
          </p:nvPr>
        </p:nvSpPr>
        <p:spPr>
          <a:xfrm>
            <a:off x="0" y="990597"/>
            <a:ext cx="177165" cy="4572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8" name="组合 17"/>
          <p:cNvGrpSpPr/>
          <p:nvPr/>
        </p:nvGrpSpPr>
        <p:grpSpPr>
          <a:xfrm>
            <a:off x="609600" y="1828800"/>
            <a:ext cx="9144003" cy="4418965"/>
            <a:chOff x="960" y="2880"/>
            <a:chExt cx="14400" cy="6959"/>
          </a:xfrm>
        </p:grpSpPr>
        <p:sp>
          <p:nvSpPr>
            <p:cNvPr id="6" name="矩形 5"/>
            <p:cNvSpPr/>
            <p:nvPr>
              <p:custDataLst>
                <p:tags r:id="rId6"/>
              </p:custDataLst>
            </p:nvPr>
          </p:nvSpPr>
          <p:spPr>
            <a:xfrm>
              <a:off x="960" y="2880"/>
              <a:ext cx="7200" cy="3359"/>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7"/>
              </p:custDataLst>
            </p:nvPr>
          </p:nvSpPr>
          <p:spPr>
            <a:xfrm>
              <a:off x="1440" y="3440"/>
              <a:ext cx="63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Multimodal feature fusion mechanism</a:t>
              </a:r>
              <a:endParaRPr lang="ja-JP"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8"/>
              </p:custDataLst>
            </p:nvPr>
          </p:nvSpPr>
          <p:spPr>
            <a:xfrm>
              <a:off x="1440" y="4240"/>
              <a:ext cx="6320" cy="144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The spatial-temporal alignment error between lidar point cloud and camera image is less than 0.02m, and the 4D occupancy prediction module improves the occlusion scene recognition rate by 37%</a:t>
              </a:r>
              <a:endParaRPr lang="en-US" altLang="ja-JP" sz="1600">
                <a:solidFill>
                  <a:schemeClr val="tx1"/>
                </a:solidFill>
                <a:latin typeface="Microsoft YaHei UI" panose="020B0503020204020204" charset="-122"/>
                <a:ea typeface="Microsoft YaHei UI" panose="020B0503020204020204" charset="-122"/>
              </a:endParaRPr>
            </a:p>
          </p:txBody>
        </p:sp>
        <p:pic>
          <p:nvPicPr>
            <p:cNvPr id="9" name="图片 8" descr="C:/Users/chang/AppData/Roaming/Kingsoft/office6/wppai/generateppt/ceae545f-82b2-40fc-8fc6-b9f82c2332fa.jpgceae545f-82b2-40fc-8fc6-b9f82c2332fa"/>
            <p:cNvPicPr preferRelativeResize="0">
              <a:picLocks noChangeAspect="1"/>
            </p:cNvPicPr>
            <p:nvPr>
              <p:custDataLst>
                <p:tags r:id="rId9"/>
              </p:custDataLst>
            </p:nvPr>
          </p:nvPicPr>
          <p:blipFill>
            <a:blip r:embed="rId10"/>
            <a:srcRect l="-7" t="503" r="7" b="503"/>
            <a:stretch>
              <a:fillRect/>
            </a:stretch>
          </p:blipFill>
          <p:spPr>
            <a:xfrm>
              <a:off x="8160" y="2880"/>
              <a:ext cx="7200" cy="3359"/>
            </a:xfrm>
            <a:prstGeom prst="rect">
              <a:avLst/>
            </a:pr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12" name="图片 11" descr="C:/Users/chang/AppData/Roaming/Kingsoft/office6/wppai/generateppt/a4368fbc-9a4e-45f9-a3b4-58a43e630402.jpga4368fbc-9a4e-45f9-a3b4-58a43e630402"/>
            <p:cNvPicPr preferRelativeResize="0">
              <a:picLocks noChangeAspect="1"/>
            </p:cNvPicPr>
            <p:nvPr>
              <p:custDataLst>
                <p:tags r:id="rId12"/>
              </p:custDataLst>
            </p:nvPr>
          </p:nvPicPr>
          <p:blipFill>
            <a:blip r:embed="rId13"/>
            <a:srcRect l="-7" t="502" r="7" b="503"/>
            <a:stretch>
              <a:fillRect/>
            </a:stretch>
          </p:blipFill>
          <p:spPr>
            <a:xfrm>
              <a:off x="960" y="6480"/>
              <a:ext cx="7200" cy="3359"/>
            </a:xfrm>
            <a:prstGeom prst="rect">
              <a:avLst/>
            </a:pr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5" name="矩形 14"/>
            <p:cNvSpPr/>
            <p:nvPr>
              <p:custDataLst>
                <p:tags r:id="rId14"/>
              </p:custDataLst>
            </p:nvPr>
          </p:nvSpPr>
          <p:spPr>
            <a:xfrm>
              <a:off x="8160" y="6480"/>
              <a:ext cx="7200" cy="3359"/>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15"/>
              </p:custDataLst>
            </p:nvPr>
          </p:nvSpPr>
          <p:spPr>
            <a:xfrm>
              <a:off x="8640" y="7040"/>
              <a:ext cx="63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World Model Training Framework</a:t>
              </a:r>
              <a:endParaRPr lang="ja-JP" altLang="en-US" sz="24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8640" y="7840"/>
              <a:ext cx="6320" cy="144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The open source platform supports 256 parallel environments, and the course learning strategy improves the training efficiency of complex intersections by 3 times. GitHub has been awarded more than 1,200 stars</a:t>
              </a:r>
              <a:endParaRPr lang="ja-JP" altLang="en-US" sz="1600">
                <a:solidFill>
                  <a:schemeClr val="tx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ja-JP" altLang="en-US" sz="2150"/>
              <a:t>System implementation and optimization</a:t>
            </a:r>
            <a:endParaRPr lang="ja-JP" altLang="en-US" sz="4300"/>
          </a:p>
        </p:txBody>
      </p:sp>
      <p:sp>
        <p:nvSpPr>
          <p:cNvPr id="3" name="文本占位符 2"/>
          <p:cNvSpPr>
            <a:spLocks noGrp="1"/>
          </p:cNvSpPr>
          <p:nvPr>
            <p:ph type="body" idx="14"/>
            <p:custDataLst>
              <p:tags r:id="rId2"/>
            </p:custDataLst>
          </p:nvPr>
        </p:nvSpPr>
        <p:spPr/>
        <p:txBody>
          <a:bodyPr/>
          <a:p>
            <a:r>
              <a:rPr lang="en-US" altLang="en-US"/>
              <a:t>03</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2438403" y="609603"/>
            <a:ext cx="8267703"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Visual encoder development practice</a:t>
            </a:r>
            <a:endParaRPr lang="ja-JP" altLang="en-US" sz="4400">
              <a:solidFill>
                <a:schemeClr val="tx1"/>
              </a:solidFill>
              <a:latin typeface="Microsoft YaHei UI" panose="020B0503020204020204" charset="-122"/>
              <a:ea typeface="Microsoft YaHei UI" panose="020B0503020204020204" charset="-122"/>
            </a:endParaRPr>
          </a:p>
        </p:txBody>
      </p:sp>
      <p:grpSp>
        <p:nvGrpSpPr>
          <p:cNvPr id="15" name="组合 14"/>
          <p:cNvGrpSpPr/>
          <p:nvPr/>
        </p:nvGrpSpPr>
        <p:grpSpPr>
          <a:xfrm>
            <a:off x="2292350" y="1821815"/>
            <a:ext cx="9366250" cy="4299585"/>
            <a:chOff x="3610" y="2869"/>
            <a:chExt cx="14750" cy="6771"/>
          </a:xfrm>
        </p:grpSpPr>
        <p:sp>
          <p:nvSpPr>
            <p:cNvPr id="4" name="文本框 3"/>
            <p:cNvSpPr txBox="1"/>
            <p:nvPr>
              <p:custDataLst>
                <p:tags r:id="rId4"/>
              </p:custDataLst>
            </p:nvPr>
          </p:nvSpPr>
          <p:spPr>
            <a:xfrm>
              <a:off x="3610" y="2869"/>
              <a:ext cx="2860" cy="2626"/>
            </a:xfrm>
            <a:prstGeom prst="rect">
              <a:avLst/>
            </a:prstGeom>
            <a:noFill/>
          </p:spPr>
          <p:txBody>
            <a:bodyPr wrap="square" lIns="0" tIns="0" rIns="0" bIns="0" rtlCol="0" anchor="ctr">
              <a:noAutofit/>
            </a:bodyPr>
            <a:p>
              <a:pPr algn="ctr">
                <a:lnSpc>
                  <a:spcPct val="109000"/>
                </a:lnSpc>
              </a:pPr>
              <a:r>
                <a:rPr lang="en-US" altLang="en-US" sz="5000">
                  <a:solidFill>
                    <a:schemeClr val="accent2"/>
                  </a:solidFill>
                  <a:latin typeface="Microsoft YaHei UI" panose="020B0503020204020204" charset="-122"/>
                  <a:ea typeface="Microsoft YaHei UI" panose="020B0503020204020204" charset="-122"/>
                </a:rPr>
                <a:t>01</a:t>
              </a:r>
              <a:endParaRPr lang="en-US" altLang="en-US" sz="10000">
                <a:solidFill>
                  <a:schemeClr val="accent2"/>
                </a:soli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3840" y="5880"/>
              <a:ext cx="428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Principles of mixed architecture design</a:t>
              </a:r>
              <a:endParaRPr lang="ja-JP" altLang="en-US" sz="2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6"/>
              </p:custDataLst>
            </p:nvPr>
          </p:nvSpPr>
          <p:spPr>
            <a:xfrm>
              <a:off x="3840" y="6760"/>
              <a:ext cx="4240" cy="288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By integrating the ResNet-50 backbone network (extracting local features) with the Transformer encoder (capturing global dependencies), the feature representation capability is improved by 37% in the CARLA data set test</a:t>
              </a:r>
              <a:endParaRPr lang="en-US" altLang="ja-JP" sz="16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8730" y="2869"/>
              <a:ext cx="2860" cy="2626"/>
            </a:xfrm>
            <a:prstGeom prst="rect">
              <a:avLst/>
            </a:prstGeom>
            <a:noFill/>
          </p:spPr>
          <p:txBody>
            <a:bodyPr wrap="square" lIns="0" tIns="0" rIns="0" bIns="0" rtlCol="0" anchor="ctr">
              <a:noAutofit/>
            </a:bodyPr>
            <a:p>
              <a:pPr algn="ctr">
                <a:lnSpc>
                  <a:spcPct val="109000"/>
                </a:lnSpc>
              </a:pPr>
              <a:r>
                <a:rPr lang="en-US" altLang="en-US" sz="5000">
                  <a:solidFill>
                    <a:schemeClr val="accent2"/>
                  </a:solidFill>
                  <a:latin typeface="Microsoft YaHei UI" panose="020B0503020204020204" charset="-122"/>
                  <a:ea typeface="Microsoft YaHei UI" panose="020B0503020204020204" charset="-122"/>
                </a:rPr>
                <a:t>02</a:t>
              </a:r>
              <a:endParaRPr lang="en-US" altLang="en-US" sz="10000">
                <a:solidFill>
                  <a:schemeClr val="accent2"/>
                </a:solidFill>
                <a:latin typeface="Microsoft YaHei UI" panose="020B0503020204020204" charset="-122"/>
                <a:ea typeface="Microsoft YaHei UI" panose="020B0503020204020204" charset="-122"/>
              </a:endParaRPr>
            </a:p>
          </p:txBody>
        </p:sp>
        <p:sp>
          <p:nvSpPr>
            <p:cNvPr id="8" name="文本框 7"/>
            <p:cNvSpPr txBox="1"/>
            <p:nvPr>
              <p:custDataLst>
                <p:tags r:id="rId8"/>
              </p:custDataLst>
            </p:nvPr>
          </p:nvSpPr>
          <p:spPr>
            <a:xfrm>
              <a:off x="8960" y="5880"/>
              <a:ext cx="428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Multi-view fusion technology</a:t>
              </a:r>
              <a:endParaRPr lang="ja-JP"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8960" y="6760"/>
              <a:ext cx="4240" cy="288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By adopting the Drive-WM multi-view alignment strategy and realizing the feature fusion of 6 cameras through cross-view attention mechanism, the nuScenes verification set shows that the mAP of target detection is improved to 0.62</a:t>
              </a:r>
              <a:endParaRPr lang="en-US" altLang="ja-JP" sz="16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0"/>
              </p:custDataLst>
            </p:nvPr>
          </p:nvSpPr>
          <p:spPr>
            <a:xfrm>
              <a:off x="13850" y="2869"/>
              <a:ext cx="2860" cy="2626"/>
            </a:xfrm>
            <a:prstGeom prst="rect">
              <a:avLst/>
            </a:prstGeom>
            <a:noFill/>
          </p:spPr>
          <p:txBody>
            <a:bodyPr wrap="square" lIns="0" tIns="0" rIns="0" bIns="0" rtlCol="0" anchor="ctr">
              <a:noAutofit/>
            </a:bodyPr>
            <a:p>
              <a:pPr algn="ctr">
                <a:lnSpc>
                  <a:spcPct val="109000"/>
                </a:lnSpc>
              </a:pPr>
              <a:r>
                <a:rPr lang="en-US" altLang="en-US" sz="5000">
                  <a:solidFill>
                    <a:schemeClr val="accent2"/>
                  </a:solidFill>
                  <a:latin typeface="Microsoft YaHei UI" panose="020B0503020204020204" charset="-122"/>
                  <a:ea typeface="Microsoft YaHei UI" panose="020B0503020204020204" charset="-122"/>
                </a:rPr>
                <a:t>03</a:t>
              </a:r>
              <a:endParaRPr lang="en-US" altLang="en-US" sz="10000">
                <a:solidFill>
                  <a:schemeClr val="accent2"/>
                </a:solidFill>
                <a:latin typeface="Microsoft YaHei UI" panose="020B0503020204020204" charset="-122"/>
                <a:ea typeface="Microsoft YaHei UI" panose="020B0503020204020204" charset="-122"/>
              </a:endParaRPr>
            </a:p>
          </p:txBody>
        </p:sp>
        <p:sp>
          <p:nvSpPr>
            <p:cNvPr id="11" name="文本框 10"/>
            <p:cNvSpPr txBox="1"/>
            <p:nvPr>
              <p:custDataLst>
                <p:tags r:id="rId11"/>
              </p:custDataLst>
            </p:nvPr>
          </p:nvSpPr>
          <p:spPr>
            <a:xfrm>
              <a:off x="14080" y="5880"/>
              <a:ext cx="428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Real-time optimization scheme</a:t>
              </a:r>
              <a:endParaRPr lang="ja-JP"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14080" y="6760"/>
              <a:ext cx="4240" cy="288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The application of dynamic resolution adjustment technology (adaptive switching from 640×360 to 1280×720) achieves 45ms single-frame processing delay on NVIDIA Orin platform to meet CARLA real-time driving requirements</a:t>
              </a:r>
              <a:endParaRPr lang="ja-JP" altLang="en-US" sz="1600">
                <a:solidFill>
                  <a:schemeClr val="tx1"/>
                </a:solidFill>
                <a:latin typeface="Microsoft YaHei UI" panose="020B0503020204020204" charset="-122"/>
                <a:ea typeface="Microsoft YaHei UI" panose="020B0503020204020204" charset="-122"/>
              </a:endParaRPr>
            </a:p>
          </p:txBody>
        </p:sp>
      </p:grpSp>
      <p:sp>
        <p:nvSpPr>
          <p:cNvPr id="13" name="矩形 12"/>
          <p:cNvSpPr/>
          <p:nvPr>
            <p:custDataLst>
              <p:tags r:id="rId13"/>
            </p:custDataLst>
          </p:nvPr>
        </p:nvSpPr>
        <p:spPr>
          <a:xfrm>
            <a:off x="11582403" y="203198"/>
            <a:ext cx="405765" cy="4064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custDataLst>
              <p:tags r:id="rId14"/>
            </p:custDataLst>
          </p:nvPr>
        </p:nvSpPr>
        <p:spPr>
          <a:xfrm>
            <a:off x="11175998" y="609603"/>
            <a:ext cx="406400" cy="405765"/>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0" y="0"/>
            <a:ext cx="12191365" cy="2590165"/>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11112502" cy="761997"/>
          </a:xfrm>
          <a:noFill/>
        </p:spPr>
        <p:txBody>
          <a:bodyPr lIns="0" tIns="0" rIns="0" bIns="0" anchor="t">
            <a:noAutofit/>
          </a:bodyPr>
          <a:p>
            <a:pPr algn="l">
              <a:lnSpc>
                <a:spcPct val="114000"/>
              </a:lnSpc>
            </a:pPr>
            <a:r>
              <a:rPr lang="ja-JP" altLang="en-US" sz="2200">
                <a:solidFill>
                  <a:schemeClr val="bg1"/>
                </a:solidFill>
                <a:latin typeface="Microsoft YaHei UI" panose="020B0503020204020204" charset="-122"/>
                <a:ea typeface="Microsoft YaHei UI" panose="020B0503020204020204" charset="-122"/>
              </a:rPr>
              <a:t>World model training strategy</a:t>
            </a:r>
            <a:endParaRPr lang="ja-JP" altLang="en-US" sz="4400">
              <a:solidFill>
                <a:schemeClr val="bg1"/>
              </a:solidFill>
              <a:latin typeface="Microsoft YaHei UI" panose="020B0503020204020204" charset="-122"/>
              <a:ea typeface="Microsoft YaHei UI" panose="020B0503020204020204" charset="-122"/>
            </a:endParaRPr>
          </a:p>
        </p:txBody>
      </p:sp>
      <p:grpSp>
        <p:nvGrpSpPr>
          <p:cNvPr id="22" name="组合 21"/>
          <p:cNvGrpSpPr/>
          <p:nvPr/>
        </p:nvGrpSpPr>
        <p:grpSpPr>
          <a:xfrm>
            <a:off x="609603" y="1828800"/>
            <a:ext cx="10972798" cy="4418965"/>
            <a:chOff x="960" y="2880"/>
            <a:chExt cx="17280" cy="6959"/>
          </a:xfrm>
        </p:grpSpPr>
        <p:sp>
          <p:nvSpPr>
            <p:cNvPr id="4" name="矩形 3"/>
            <p:cNvSpPr/>
            <p:nvPr>
              <p:custDataLst>
                <p:tags r:id="rId4"/>
              </p:custDataLst>
            </p:nvPr>
          </p:nvSpPr>
          <p:spPr>
            <a:xfrm>
              <a:off x="960" y="2880"/>
              <a:ext cx="5440" cy="6959"/>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chang/AppData/Roaming/Kingsoft/office6/wppai/generateppt/d3ef5ccfd5c716edefe7c0fccee34858.jpgd3ef5ccfd5c716edefe7c0fccee34858"/>
            <p:cNvPicPr preferRelativeResize="0">
              <a:picLocks noChangeAspect="1"/>
            </p:cNvPicPr>
            <p:nvPr>
              <p:custDataLst>
                <p:tags r:id="rId5"/>
              </p:custDataLst>
            </p:nvPr>
          </p:nvPicPr>
          <p:blipFill>
            <a:blip r:embed="rId6"/>
            <a:srcRect t="7158" b="7159"/>
            <a:stretch>
              <a:fillRect/>
            </a:stretch>
          </p:blipFill>
          <p:spPr>
            <a:xfrm>
              <a:off x="1440" y="3360"/>
              <a:ext cx="4479" cy="2560"/>
            </a:xfrm>
            <a:prstGeom prst="rect">
              <a:avLst/>
            </a:pr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矩形 9"/>
            <p:cNvSpPr/>
            <p:nvPr>
              <p:custDataLst>
                <p:tags r:id="rId8"/>
              </p:custDataLst>
            </p:nvPr>
          </p:nvSpPr>
          <p:spPr>
            <a:xfrm>
              <a:off x="6880" y="2880"/>
              <a:ext cx="5440" cy="6959"/>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chang/AppData/Roaming/Kingsoft/office6/wppai/generateppt/567070487045202cfbdfea3dd6772f18.jpg567070487045202cfbdfea3dd6772f18"/>
            <p:cNvPicPr preferRelativeResize="0">
              <a:picLocks noChangeAspect="1"/>
            </p:cNvPicPr>
            <p:nvPr>
              <p:custDataLst>
                <p:tags r:id="rId9"/>
              </p:custDataLst>
            </p:nvPr>
          </p:nvPicPr>
          <p:blipFill>
            <a:blip r:embed="rId10"/>
            <a:srcRect t="7121" b="7121"/>
            <a:stretch>
              <a:fillRect/>
            </a:stretch>
          </p:blipFill>
          <p:spPr>
            <a:xfrm>
              <a:off x="7360" y="3360"/>
              <a:ext cx="4479" cy="2560"/>
            </a:xfrm>
            <a:prstGeom prst="rect">
              <a:avLst/>
            </a:pr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1"/>
              </p:custDataLst>
            </p:nvPr>
          </p:nvSpPr>
          <p:spPr>
            <a:xfrm>
              <a:off x="1440" y="6240"/>
              <a:ext cx="46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Stage division of course learning</a:t>
              </a:r>
              <a:endParaRPr lang="ja-JP"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2"/>
              </p:custDataLst>
            </p:nvPr>
          </p:nvSpPr>
          <p:spPr>
            <a:xfrm>
              <a:off x="1440" y="6960"/>
              <a:ext cx="456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The three-stage training: empty road → dynamic obstacle → complex weather. SEM2 verification showed that the success rate of each stage decreased step by step from 92% to 85% to 78%, which was better than the direct training scheme by 63%.</a:t>
              </a:r>
              <a:endParaRPr lang="en-US" altLang="ja-JP" sz="1600">
                <a:solidFill>
                  <a:schemeClr val="tx1"/>
                </a:solidFill>
                <a:latin typeface="Microsoft YaHei UI" panose="020B0503020204020204" charset="-122"/>
                <a:ea typeface="Microsoft YaHei UI" panose="020B0503020204020204" charset="-122"/>
              </a:endParaRPr>
            </a:p>
          </p:txBody>
        </p:sp>
        <p:sp>
          <p:nvSpPr>
            <p:cNvPr id="16" name="矩形 15"/>
            <p:cNvSpPr/>
            <p:nvPr>
              <p:custDataLst>
                <p:tags r:id="rId13"/>
              </p:custDataLst>
            </p:nvPr>
          </p:nvSpPr>
          <p:spPr>
            <a:xfrm>
              <a:off x="12800" y="2880"/>
              <a:ext cx="5440" cy="6959"/>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C:/Users/chang/AppData/Roaming/Kingsoft/office6/wppai/generateppt/acb0deb428ca3c961fb601bbd9d74fe6.jpgacb0deb428ca3c961fb601bbd9d74fe6"/>
            <p:cNvPicPr preferRelativeResize="0">
              <a:picLocks noChangeAspect="1"/>
            </p:cNvPicPr>
            <p:nvPr>
              <p:custDataLst>
                <p:tags r:id="rId14"/>
              </p:custDataLst>
            </p:nvPr>
          </p:nvPicPr>
          <p:blipFill>
            <a:blip r:embed="rId15"/>
            <a:srcRect t="7121" b="7121"/>
            <a:stretch>
              <a:fillRect/>
            </a:stretch>
          </p:blipFill>
          <p:spPr>
            <a:xfrm>
              <a:off x="13280" y="3360"/>
              <a:ext cx="4479" cy="2560"/>
            </a:xfrm>
            <a:prstGeom prst="rect">
              <a:avLst/>
            </a:pr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文本框 13"/>
            <p:cNvSpPr txBox="1"/>
            <p:nvPr>
              <p:custDataLst>
                <p:tags r:id="rId16"/>
              </p:custDataLst>
            </p:nvPr>
          </p:nvSpPr>
          <p:spPr>
            <a:xfrm>
              <a:off x="7360" y="6240"/>
              <a:ext cx="4600" cy="640"/>
            </a:xfrm>
            <a:prstGeom prst="rect">
              <a:avLst/>
            </a:prstGeom>
            <a:noFill/>
          </p:spPr>
          <p:txBody>
            <a:bodyPr wrap="square" lIns="0" tIns="0" rIns="0" bIns="0" rtlCol="0" anchor="t">
              <a:noAutofit/>
            </a:bodyPr>
            <a:p>
              <a:pPr algn="l">
                <a:lnSpc>
                  <a:spcPct val="111000"/>
                </a:lnSpc>
              </a:pPr>
              <a:r>
                <a:rPr lang="ja-JP" altLang="en-US" sz="1200">
                  <a:solidFill>
                    <a:schemeClr val="bg1"/>
                  </a:solidFill>
                  <a:latin typeface="Microsoft YaHei UI" panose="020B0503020204020204" charset="-122"/>
                  <a:ea typeface="Microsoft YaHei UI" panose="020B0503020204020204" charset="-122"/>
                </a:rPr>
                <a:t>Predictive bias suppression method</a:t>
              </a:r>
              <a:endParaRPr lang="ja-JP" altLang="en-US" sz="24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7"/>
              </p:custDataLst>
            </p:nvPr>
          </p:nvSpPr>
          <p:spPr>
            <a:xfrm>
              <a:off x="7360" y="6960"/>
              <a:ext cx="4560" cy="2400"/>
            </a:xfrm>
            <a:prstGeom prst="rect">
              <a:avLst/>
            </a:prstGeom>
            <a:noFill/>
          </p:spPr>
          <p:txBody>
            <a:bodyPr wrap="square" lIns="0" tIns="0" rIns="0" bIns="0" rtlCol="0" anchor="t">
              <a:noAutofit/>
            </a:bodyPr>
            <a:p>
              <a:pPr algn="l">
                <a:lnSpc>
                  <a:spcPct val="125000"/>
                </a:lnSpc>
              </a:pPr>
              <a:r>
                <a:rPr lang="ja-JP" altLang="en-US" sz="800">
                  <a:solidFill>
                    <a:schemeClr val="bg1"/>
                  </a:solidFill>
                  <a:latin typeface="Microsoft YaHei UI" panose="020B0503020204020204" charset="-122"/>
                  <a:ea typeface="Microsoft YaHei UI" panose="020B0503020204020204" charset="-122"/>
                </a:rPr>
                <a:t>By introducing KL divergence constraint (β=0.5) and trajectory smoothing loss, CARLA Town05 scenario test showed that the trajectory prediction error was reduced to 0.32m in 5 seconds (baseline 0.51m)</a:t>
              </a:r>
              <a:endParaRPr lang="ja-JP" altLang="en-US" sz="1600">
                <a:solidFill>
                  <a:schemeClr val="bg1"/>
                </a:solidFill>
                <a:latin typeface="Microsoft YaHei UI" panose="020B0503020204020204" charset="-122"/>
                <a:ea typeface="Microsoft YaHei UI" panose="020B0503020204020204" charset="-122"/>
              </a:endParaRPr>
            </a:p>
          </p:txBody>
        </p:sp>
        <p:sp>
          <p:nvSpPr>
            <p:cNvPr id="20" name="文本框 19"/>
            <p:cNvSpPr txBox="1"/>
            <p:nvPr>
              <p:custDataLst>
                <p:tags r:id="rId18"/>
              </p:custDataLst>
            </p:nvPr>
          </p:nvSpPr>
          <p:spPr>
            <a:xfrm>
              <a:off x="13280" y="6240"/>
              <a:ext cx="46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Data enhancement strategies</a:t>
              </a:r>
              <a:endParaRPr lang="ja-JP" altLang="en-US" sz="24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9"/>
              </p:custDataLst>
            </p:nvPr>
          </p:nvSpPr>
          <p:spPr>
            <a:xfrm>
              <a:off x="13280" y="6960"/>
              <a:ext cx="456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Using MixStyle domain generalization technology, driving scores improved from 46 to 58 in the new CARLA town test, which had not been seen before, approaching 66% of the expert level of 88</a:t>
              </a:r>
              <a:endParaRPr lang="en-US" altLang="ja-JP" sz="1600">
                <a:solidFill>
                  <a:schemeClr val="tx1"/>
                </a:solidFill>
                <a:latin typeface="Microsoft YaHei UI" panose="020B0503020204020204" charset="-122"/>
                <a:ea typeface="Microsoft YaHei UI" panose="020B0503020204020204" charset="-122"/>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Real-time inference optimization scheme</a:t>
            </a:r>
            <a:endParaRPr lang="ja-JP" altLang="en-US" sz="4400">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609600" y="1828800"/>
            <a:ext cx="9220200" cy="2032000"/>
            <a:chOff x="960" y="2880"/>
            <a:chExt cx="14520" cy="3200"/>
          </a:xfrm>
        </p:grpSpPr>
        <p:sp>
          <p:nvSpPr>
            <p:cNvPr id="4" name="任意多边形 3"/>
            <p:cNvSpPr/>
            <p:nvPr>
              <p:custDataLst>
                <p:tags r:id="rId4"/>
              </p:custDataLst>
            </p:nvPr>
          </p:nvSpPr>
          <p:spPr>
            <a:xfrm>
              <a:off x="960" y="2880"/>
              <a:ext cx="80" cy="3199"/>
            </a:xfrm>
            <a:custGeom>
              <a:avLst/>
              <a:gdLst>
                <a:gd name="connisteX0" fmla="*/ 0 w 705"/>
                <a:gd name="connsiteY0" fmla="*/ 25402 h 28222"/>
                <a:gd name="connisteX1" fmla="*/ 25402 w 705"/>
                <a:gd name="connsiteY1" fmla="*/ 0 h 28222"/>
                <a:gd name="connisteX2" fmla="*/ 25402 w 705"/>
                <a:gd name="connsiteY2" fmla="*/ 0 h 28222"/>
                <a:gd name="connisteX3" fmla="*/ 50804 w 705"/>
                <a:gd name="connsiteY3" fmla="*/ 25402 h 28222"/>
                <a:gd name="connisteX4" fmla="*/ 50804 w 705"/>
                <a:gd name="connsiteY4" fmla="*/ 2006595 h 28222"/>
                <a:gd name="connisteX5" fmla="*/ 25402 w 705"/>
                <a:gd name="connsiteY5" fmla="*/ 2031997 h 28222"/>
                <a:gd name="connisteX6" fmla="*/ 25402 w 705"/>
                <a:gd name="connsiteY6" fmla="*/ 2031997 h 28222"/>
                <a:gd name="connisteX7" fmla="*/ 0 w 705"/>
                <a:gd name="connsiteY7" fmla="*/ 2006595 h 28222"/>
                <a:gd name="connisteX8" fmla="*/ 0 w 705"/>
                <a:gd name="connsiteY8" fmla="*/ 25402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2031998">
                  <a:moveTo>
                    <a:pt x="0" y="25402"/>
                  </a:moveTo>
                  <a:cubicBezTo>
                    <a:pt x="0" y="11375"/>
                    <a:pt x="11375" y="0"/>
                    <a:pt x="25402" y="0"/>
                  </a:cubicBezTo>
                  <a:lnTo>
                    <a:pt x="25402" y="0"/>
                  </a:lnTo>
                  <a:cubicBezTo>
                    <a:pt x="39429" y="0"/>
                    <a:pt x="50804" y="11375"/>
                    <a:pt x="50804" y="25402"/>
                  </a:cubicBezTo>
                  <a:lnTo>
                    <a:pt x="50804" y="2006596"/>
                  </a:lnTo>
                  <a:cubicBezTo>
                    <a:pt x="50804" y="2020632"/>
                    <a:pt x="39429" y="2031998"/>
                    <a:pt x="25402" y="2031998"/>
                  </a:cubicBezTo>
                  <a:lnTo>
                    <a:pt x="25402" y="2031998"/>
                  </a:lnTo>
                  <a:cubicBezTo>
                    <a:pt x="11375" y="2031998"/>
                    <a:pt x="0" y="2020632"/>
                    <a:pt x="0" y="20065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5"/>
              </p:custDataLst>
            </p:nvPr>
          </p:nvSpPr>
          <p:spPr>
            <a:xfrm>
              <a:off x="1200" y="2880"/>
              <a:ext cx="42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Computational graph optimization techniques</a:t>
              </a:r>
              <a:endParaRPr lang="ja-JP" altLang="en-US" sz="2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6"/>
              </p:custDataLst>
            </p:nvPr>
          </p:nvSpPr>
          <p:spPr>
            <a:xfrm>
              <a:off x="1200" y="3680"/>
              <a:ext cx="416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The fusion of Conv-BN-ReLU operators through TensorRT improves the inference speed by 3.2 times on Orin platform, and the processing delay per frame is compressed from 150ms to 47ms</a:t>
              </a:r>
              <a:endParaRPr lang="en-US" altLang="ja-JP" sz="1600">
                <a:solidFill>
                  <a:schemeClr val="tx1"/>
                </a:solidFill>
                <a:latin typeface="微软雅黑" panose="020B0503020204020204" charset="-122"/>
                <a:ea typeface="微软雅黑" panose="020B0503020204020204" charset="-122"/>
              </a:endParaRPr>
            </a:p>
          </p:txBody>
        </p:sp>
        <p:sp>
          <p:nvSpPr>
            <p:cNvPr id="7" name="任意多边形 6"/>
            <p:cNvSpPr/>
            <p:nvPr>
              <p:custDataLst>
                <p:tags r:id="rId7"/>
              </p:custDataLst>
            </p:nvPr>
          </p:nvSpPr>
          <p:spPr>
            <a:xfrm>
              <a:off x="6000" y="2880"/>
              <a:ext cx="80" cy="3199"/>
            </a:xfrm>
            <a:custGeom>
              <a:avLst/>
              <a:gdLst>
                <a:gd name="connisteX0" fmla="*/ 0 w 705"/>
                <a:gd name="connsiteY0" fmla="*/ 25402 h 28222"/>
                <a:gd name="connisteX1" fmla="*/ 25402 w 705"/>
                <a:gd name="connsiteY1" fmla="*/ 0 h 28222"/>
                <a:gd name="connisteX2" fmla="*/ 25402 w 705"/>
                <a:gd name="connsiteY2" fmla="*/ 0 h 28222"/>
                <a:gd name="connisteX3" fmla="*/ 50804 w 705"/>
                <a:gd name="connsiteY3" fmla="*/ 25402 h 28222"/>
                <a:gd name="connisteX4" fmla="*/ 50804 w 705"/>
                <a:gd name="connsiteY4" fmla="*/ 2006595 h 28222"/>
                <a:gd name="connisteX5" fmla="*/ 25402 w 705"/>
                <a:gd name="connsiteY5" fmla="*/ 2031997 h 28222"/>
                <a:gd name="connisteX6" fmla="*/ 25402 w 705"/>
                <a:gd name="connsiteY6" fmla="*/ 2031997 h 28222"/>
                <a:gd name="connisteX7" fmla="*/ 0 w 705"/>
                <a:gd name="connsiteY7" fmla="*/ 2006595 h 28222"/>
                <a:gd name="connisteX8" fmla="*/ 0 w 705"/>
                <a:gd name="connsiteY8" fmla="*/ 25402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2031998">
                  <a:moveTo>
                    <a:pt x="0" y="25402"/>
                  </a:moveTo>
                  <a:cubicBezTo>
                    <a:pt x="0" y="11375"/>
                    <a:pt x="11375" y="0"/>
                    <a:pt x="25402" y="0"/>
                  </a:cubicBezTo>
                  <a:lnTo>
                    <a:pt x="25402" y="0"/>
                  </a:lnTo>
                  <a:cubicBezTo>
                    <a:pt x="39429" y="0"/>
                    <a:pt x="50804" y="11375"/>
                    <a:pt x="50804" y="25402"/>
                  </a:cubicBezTo>
                  <a:lnTo>
                    <a:pt x="50804" y="2006596"/>
                  </a:lnTo>
                  <a:cubicBezTo>
                    <a:pt x="50804" y="2020632"/>
                    <a:pt x="39429" y="2031998"/>
                    <a:pt x="25402" y="2031998"/>
                  </a:cubicBezTo>
                  <a:lnTo>
                    <a:pt x="25402" y="2031998"/>
                  </a:lnTo>
                  <a:cubicBezTo>
                    <a:pt x="11375" y="2031998"/>
                    <a:pt x="0" y="2020632"/>
                    <a:pt x="0" y="20065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8"/>
              </p:custDataLst>
            </p:nvPr>
          </p:nvSpPr>
          <p:spPr>
            <a:xfrm>
              <a:off x="6240" y="2880"/>
              <a:ext cx="42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Quantization compression scheme</a:t>
              </a:r>
              <a:endParaRPr lang="ja-JP"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6240" y="3680"/>
              <a:ext cx="416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Using INT8 quantization (EMA calibration method), the model volume was reduced by 65% to 83MB, and CARLA test showed that the output frequency of control commands was stable at 20Hz± 0.5</a:t>
              </a:r>
              <a:endParaRPr lang="en-US" altLang="ja-JP" sz="1600">
                <a:solidFill>
                  <a:schemeClr val="tx1"/>
                </a:solidFill>
                <a:latin typeface="微软雅黑" panose="020B0503020204020204" charset="-122"/>
                <a:ea typeface="微软雅黑" panose="020B0503020204020204" charset="-122"/>
              </a:endParaRPr>
            </a:p>
          </p:txBody>
        </p:sp>
        <p:sp>
          <p:nvSpPr>
            <p:cNvPr id="10" name="任意多边形 9"/>
            <p:cNvSpPr/>
            <p:nvPr>
              <p:custDataLst>
                <p:tags r:id="rId10"/>
              </p:custDataLst>
            </p:nvPr>
          </p:nvSpPr>
          <p:spPr>
            <a:xfrm>
              <a:off x="11040" y="2880"/>
              <a:ext cx="80" cy="3199"/>
            </a:xfrm>
            <a:custGeom>
              <a:avLst/>
              <a:gdLst>
                <a:gd name="connisteX0" fmla="*/ 0 w 705"/>
                <a:gd name="connsiteY0" fmla="*/ 25402 h 28222"/>
                <a:gd name="connisteX1" fmla="*/ 25402 w 705"/>
                <a:gd name="connsiteY1" fmla="*/ 0 h 28222"/>
                <a:gd name="connisteX2" fmla="*/ 25402 w 705"/>
                <a:gd name="connsiteY2" fmla="*/ 0 h 28222"/>
                <a:gd name="connisteX3" fmla="*/ 50804 w 705"/>
                <a:gd name="connsiteY3" fmla="*/ 25402 h 28222"/>
                <a:gd name="connisteX4" fmla="*/ 50804 w 705"/>
                <a:gd name="connsiteY4" fmla="*/ 2006595 h 28222"/>
                <a:gd name="connisteX5" fmla="*/ 25402 w 705"/>
                <a:gd name="connsiteY5" fmla="*/ 2031997 h 28222"/>
                <a:gd name="connisteX6" fmla="*/ 25402 w 705"/>
                <a:gd name="connsiteY6" fmla="*/ 2031997 h 28222"/>
                <a:gd name="connisteX7" fmla="*/ 0 w 705"/>
                <a:gd name="connsiteY7" fmla="*/ 2006595 h 28222"/>
                <a:gd name="connisteX8" fmla="*/ 0 w 705"/>
                <a:gd name="connsiteY8" fmla="*/ 25402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2031998">
                  <a:moveTo>
                    <a:pt x="0" y="25402"/>
                  </a:moveTo>
                  <a:cubicBezTo>
                    <a:pt x="0" y="11375"/>
                    <a:pt x="11375" y="0"/>
                    <a:pt x="25402" y="0"/>
                  </a:cubicBezTo>
                  <a:lnTo>
                    <a:pt x="25402" y="0"/>
                  </a:lnTo>
                  <a:cubicBezTo>
                    <a:pt x="39429" y="0"/>
                    <a:pt x="50804" y="11375"/>
                    <a:pt x="50804" y="25402"/>
                  </a:cubicBezTo>
                  <a:lnTo>
                    <a:pt x="50804" y="2006596"/>
                  </a:lnTo>
                  <a:cubicBezTo>
                    <a:pt x="50804" y="2020632"/>
                    <a:pt x="39429" y="2031998"/>
                    <a:pt x="25402" y="2031998"/>
                  </a:cubicBezTo>
                  <a:lnTo>
                    <a:pt x="25402" y="2031998"/>
                  </a:lnTo>
                  <a:cubicBezTo>
                    <a:pt x="11375" y="2031998"/>
                    <a:pt x="0" y="2020632"/>
                    <a:pt x="0" y="20065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1"/>
              </p:custDataLst>
            </p:nvPr>
          </p:nvSpPr>
          <p:spPr>
            <a:xfrm>
              <a:off x="11280" y="2880"/>
              <a:ext cx="42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Memory reuse mechanism</a:t>
              </a:r>
              <a:endParaRPr lang="ja-JP"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11280" y="3680"/>
              <a:ext cx="416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Designed a ring buffer management system, multi-model shared video memory reduced peak memory usage by 42%, and supports continuous processing of 8 camera inputs</a:t>
              </a:r>
              <a:endParaRPr lang="ja-JP" altLang="en-US" sz="1600">
                <a:solidFill>
                  <a:schemeClr val="tx1"/>
                </a:solidFill>
                <a:latin typeface="微软雅黑" panose="020B0503020204020204" charset="-122"/>
                <a:ea typeface="微软雅黑" panose="020B0503020204020204" charset="-122"/>
              </a:endParaRPr>
            </a:p>
          </p:txBody>
        </p:sp>
      </p:grpSp>
      <p:pic>
        <p:nvPicPr>
          <p:cNvPr id="13" name="图片 12" descr="C:/Users/chang/AppData/Roaming/Kingsoft/office6/wppai/generateppt/2dae9369-1cfe-4772-ad10-68356e7a86ce.jpg2dae9369-1cfe-4772-ad10-68356e7a86ce"/>
          <p:cNvPicPr preferRelativeResize="0">
            <a:picLocks noChangeAspect="1"/>
          </p:cNvPicPr>
          <p:nvPr>
            <p:custDataLst>
              <p:tags r:id="rId13"/>
            </p:custDataLst>
          </p:nvPr>
        </p:nvPicPr>
        <p:blipFill>
          <a:blip r:embed="rId14"/>
          <a:srcRect t="6359" b="6359"/>
          <a:stretch>
            <a:fillRect/>
          </a:stretch>
        </p:blipFill>
        <p:spPr>
          <a:xfrm>
            <a:off x="609603" y="4317998"/>
            <a:ext cx="10972800" cy="1929765"/>
          </a:xfrm>
          <a:prstGeom prst="rect">
            <a:avLst/>
          </a:prstGeom>
          <a:blipFill rotWithShape="1">
            <a:blip r:embed="rId1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Multi-dimensional evaluation system construction</a:t>
            </a:r>
            <a:endParaRPr lang="ja-JP" altLang="en-US" sz="4400">
              <a:solidFill>
                <a:schemeClr val="tx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0" y="533397"/>
            <a:ext cx="177165" cy="4572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3"/>
            </p:custDataLst>
          </p:nvPr>
        </p:nvSpPr>
        <p:spPr>
          <a:xfrm>
            <a:off x="0" y="990597"/>
            <a:ext cx="177165" cy="4572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p:nvPr>
            <p:custDataLst>
              <p:tags r:id="rId4"/>
            </p:custDataLst>
          </p:nvPr>
        </p:nvPicPr>
        <p:blipFill>
          <a:blip r:embed="rId5"/>
          <a:stretch>
            <a:fillRect/>
          </a:stretch>
        </p:blipFill>
        <p:spPr>
          <a:xfrm>
            <a:off x="0" y="5029200"/>
            <a:ext cx="12191365" cy="18288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24" name="组合 23"/>
          <p:cNvGrpSpPr/>
          <p:nvPr/>
        </p:nvGrpSpPr>
        <p:grpSpPr>
          <a:xfrm>
            <a:off x="609600" y="1828800"/>
            <a:ext cx="10972801" cy="4419603"/>
            <a:chOff x="960" y="2880"/>
            <a:chExt cx="17280" cy="6960"/>
          </a:xfrm>
        </p:grpSpPr>
        <p:pic>
          <p:nvPicPr>
            <p:cNvPr id="6" name="图片 5" descr="C:/Users/chang/AppData/Roaming/Kingsoft/office6/wppai/generateppt/41d24ef8fd5ea357304fa892cf2d9a36.jpg41d24ef8fd5ea357304fa892cf2d9a36"/>
            <p:cNvPicPr preferRelativeResize="0">
              <a:picLocks noChangeAspect="1"/>
            </p:cNvPicPr>
            <p:nvPr>
              <p:custDataLst>
                <p:tags r:id="rId6"/>
              </p:custDataLst>
            </p:nvPr>
          </p:nvPicPr>
          <p:blipFill>
            <a:blip r:embed="rId7"/>
            <a:srcRect l="-9" t="4693" r="9" b="4693"/>
            <a:stretch>
              <a:fillRect/>
            </a:stretch>
          </p:blipFill>
          <p:spPr>
            <a:xfrm>
              <a:off x="960" y="2880"/>
              <a:ext cx="5440" cy="3120"/>
            </a:xfrm>
            <a:prstGeom prst="rect">
              <a:avLst/>
            </a:pr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9" name="矩形 8"/>
            <p:cNvSpPr/>
            <p:nvPr>
              <p:custDataLst>
                <p:tags r:id="rId9"/>
              </p:custDataLst>
            </p:nvPr>
          </p:nvSpPr>
          <p:spPr>
            <a:xfrm>
              <a:off x="960" y="6000"/>
              <a:ext cx="5440" cy="384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descr="C:/Users/chang/AppData/Roaming/Kingsoft/office6/wppai/generateppt/68859c9d2a729e285ee1fffd0cc74a40.jpg68859c9d2a729e285ee1fffd0cc74a40"/>
            <p:cNvPicPr preferRelativeResize="0">
              <a:picLocks noChangeAspect="1"/>
            </p:cNvPicPr>
            <p:nvPr>
              <p:custDataLst>
                <p:tags r:id="rId10"/>
              </p:custDataLst>
            </p:nvPr>
          </p:nvPicPr>
          <p:blipFill>
            <a:blip r:embed="rId11"/>
            <a:srcRect l="4564" t="-16" r="4564" b="16"/>
            <a:stretch>
              <a:fillRect/>
            </a:stretch>
          </p:blipFill>
          <p:spPr>
            <a:xfrm>
              <a:off x="6880" y="2880"/>
              <a:ext cx="5440" cy="3120"/>
            </a:xfrm>
            <a:prstGeom prst="rect">
              <a:avLst/>
            </a:pr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5" name="矩形 14"/>
            <p:cNvSpPr/>
            <p:nvPr>
              <p:custDataLst>
                <p:tags r:id="rId12"/>
              </p:custDataLst>
            </p:nvPr>
          </p:nvSpPr>
          <p:spPr>
            <a:xfrm>
              <a:off x="6880" y="6000"/>
              <a:ext cx="5440" cy="384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13"/>
              </p:custDataLst>
            </p:nvPr>
          </p:nvSpPr>
          <p:spPr>
            <a:xfrm>
              <a:off x="1440" y="6320"/>
              <a:ext cx="46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Safety indicators</a:t>
              </a:r>
              <a:endParaRPr lang="ja-JP"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4"/>
              </p:custDataLst>
            </p:nvPr>
          </p:nvSpPr>
          <p:spPr>
            <a:xfrm>
              <a:off x="1440" y="7120"/>
              <a:ext cx="456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Define the level 3 safety threshold: collision rate &lt;0.1%, violation rate &lt;2%, takeover interval&gt; 50km, CarDreamer achieved 0.08%/1.3%/62km in 1000km test</a:t>
              </a:r>
              <a:endParaRPr lang="en-US" altLang="ja-JP" sz="1600">
                <a:solidFill>
                  <a:schemeClr val="tx1"/>
                </a:solidFill>
                <a:latin typeface="Microsoft YaHei UI" panose="020B0503020204020204" charset="-122"/>
                <a:ea typeface="Microsoft YaHei UI" panose="020B0503020204020204" charset="-122"/>
              </a:endParaRPr>
            </a:p>
          </p:txBody>
        </p:sp>
        <p:pic>
          <p:nvPicPr>
            <p:cNvPr id="18" name="图片 17" descr="C:/Users/chang/AppData/Roaming/Kingsoft/office6/wppai/generateppt/fa9275bdd43d5d68a0fa1e6b9e7c7c40.jpgfa9275bdd43d5d68a0fa1e6b9e7c7c40"/>
            <p:cNvPicPr preferRelativeResize="0">
              <a:picLocks noChangeAspect="1"/>
            </p:cNvPicPr>
            <p:nvPr>
              <p:custDataLst>
                <p:tags r:id="rId15"/>
              </p:custDataLst>
            </p:nvPr>
          </p:nvPicPr>
          <p:blipFill>
            <a:blip r:embed="rId16"/>
            <a:srcRect l="-9" t="9510" r="9" b="9510"/>
            <a:stretch>
              <a:fillRect/>
            </a:stretch>
          </p:blipFill>
          <p:spPr>
            <a:xfrm>
              <a:off x="12800" y="2880"/>
              <a:ext cx="5440" cy="3120"/>
            </a:xfrm>
            <a:prstGeom prst="rect">
              <a:avLst/>
            </a:pr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1" name="矩形 20"/>
            <p:cNvSpPr/>
            <p:nvPr>
              <p:custDataLst>
                <p:tags r:id="rId17"/>
              </p:custDataLst>
            </p:nvPr>
          </p:nvSpPr>
          <p:spPr>
            <a:xfrm>
              <a:off x="12800" y="6000"/>
              <a:ext cx="5440" cy="384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18"/>
              </p:custDataLst>
            </p:nvPr>
          </p:nvSpPr>
          <p:spPr>
            <a:xfrm>
              <a:off x="7360" y="6320"/>
              <a:ext cx="46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Comfort assessment</a:t>
              </a:r>
              <a:endParaRPr lang="ja-JP" altLang="en-US" sz="24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9"/>
              </p:custDataLst>
            </p:nvPr>
          </p:nvSpPr>
          <p:spPr>
            <a:xfrm>
              <a:off x="7360" y="7120"/>
              <a:ext cx="456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The Jerk value (acceleration rate of change) and steering smoothness index were optimized to 2.1m/s³ and 0.78rad/s respectively in the CARLA Urban scenario test, which was 35% better than the modular scheme</a:t>
              </a:r>
              <a:endParaRPr lang="en-US" altLang="ja-JP" sz="1600">
                <a:solidFill>
                  <a:schemeClr val="tx1"/>
                </a:solidFill>
                <a:latin typeface="Microsoft YaHei UI" panose="020B0503020204020204" charset="-122"/>
                <a:ea typeface="Microsoft YaHei UI" panose="020B0503020204020204" charset="-122"/>
              </a:endParaRPr>
            </a:p>
          </p:txBody>
        </p:sp>
        <p:sp>
          <p:nvSpPr>
            <p:cNvPr id="22" name="文本框 21"/>
            <p:cNvSpPr txBox="1"/>
            <p:nvPr>
              <p:custDataLst>
                <p:tags r:id="rId20"/>
              </p:custDataLst>
            </p:nvPr>
          </p:nvSpPr>
          <p:spPr>
            <a:xfrm>
              <a:off x="13280" y="6320"/>
              <a:ext cx="46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Efficiency comparison analysis</a:t>
              </a:r>
              <a:endParaRPr lang="ja-JP" altLang="en-US" sz="2400">
                <a:solidFill>
                  <a:schemeClr val="tx1"/>
                </a:solidFill>
                <a:latin typeface="Microsoft YaHei UI" panose="020B0503020204020204" charset="-122"/>
                <a:ea typeface="Microsoft YaHei UI" panose="020B0503020204020204" charset="-122"/>
              </a:endParaRPr>
            </a:p>
          </p:txBody>
        </p:sp>
        <p:sp>
          <p:nvSpPr>
            <p:cNvPr id="23" name="文本框 22"/>
            <p:cNvSpPr txBox="1"/>
            <p:nvPr>
              <p:custDataLst>
                <p:tags r:id="rId21"/>
              </p:custDataLst>
            </p:nvPr>
          </p:nvSpPr>
          <p:spPr>
            <a:xfrm>
              <a:off x="13280" y="7120"/>
              <a:ext cx="456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In the complex intersection scenario, the traffic efficiency reaches 89 vehicles/hour (traditional scheme 72 vehicles), and the decision delay is reduced to 120ms (traditional scheme 300-500ms)</a:t>
              </a:r>
              <a:endParaRPr lang="ja-JP" altLang="en-US" sz="1600">
                <a:solidFill>
                  <a:schemeClr val="tx1"/>
                </a:solidFill>
                <a:latin typeface="Microsoft YaHei UI" panose="020B0503020204020204" charset="-122"/>
                <a:ea typeface="Microsoft YaHei UI" panose="020B0503020204020204" charset="-122"/>
              </a:endParaRPr>
            </a:p>
          </p:txBody>
        </p:sp>
      </p:grpSp>
    </p:spTree>
    <p:custDataLst>
      <p:tags r:id="rId2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ja-JP" altLang="en-US"/>
              <a:t>Key technical challenges</a:t>
            </a:r>
            <a:endParaRPr lang="ja-JP" altLang="en-US"/>
          </a:p>
        </p:txBody>
      </p:sp>
      <p:sp>
        <p:nvSpPr>
          <p:cNvPr id="3" name="文本占位符 2"/>
          <p:cNvSpPr>
            <a:spLocks noGrp="1"/>
          </p:cNvSpPr>
          <p:nvPr>
            <p:ph type="body" idx="14"/>
            <p:custDataLst>
              <p:tags r:id="rId2"/>
            </p:custDataLst>
          </p:nvPr>
        </p:nvSpPr>
        <p:spPr/>
        <p:txBody>
          <a:bodyPr/>
          <a:p>
            <a:r>
              <a:rPr lang="en-US" altLang="en-US"/>
              <a:t>04</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pic>
        <p:nvPicPr>
          <p:cNvPr id="4" name="图片 3" descr="C:/Users/chang/AppData/Roaming/Kingsoft/office6/wppai/generateppt/e38c025f-ac0a-4325-98a3-c93996b5473e.jpge38c025f-ac0a-4325-98a3-c93996b5473e"/>
          <p:cNvPicPr preferRelativeResize="0">
            <a:picLocks noChangeAspect="1"/>
          </p:cNvPicPr>
          <p:nvPr>
            <p:custDataLst>
              <p:tags r:id="rId3"/>
            </p:custDataLst>
          </p:nvPr>
        </p:nvPicPr>
        <p:blipFill>
          <a:blip r:embed="rId4"/>
          <a:srcRect l="378" r="378"/>
          <a:stretch>
            <a:fillRect/>
          </a:stretch>
        </p:blipFill>
        <p:spPr>
          <a:xfrm>
            <a:off x="2438403" y="609603"/>
            <a:ext cx="9144000" cy="2031365"/>
          </a:xfrm>
          <a:prstGeom prst="rect">
            <a:avLst/>
          </a:pr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6"/>
            </p:custDataLst>
          </p:nvPr>
        </p:nvSpPr>
        <p:spPr>
          <a:xfrm>
            <a:off x="2438403" y="3251204"/>
            <a:ext cx="9283702"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Training stability assurance strategy</a:t>
            </a:r>
            <a:endParaRPr lang="ja-JP" altLang="en-US" sz="4400">
              <a:solidFill>
                <a:schemeClr val="tx1"/>
              </a:solidFill>
              <a:latin typeface="Microsoft YaHei UI" panose="020B0503020204020204" charset="-122"/>
              <a:ea typeface="Microsoft YaHei UI" panose="020B0503020204020204" charset="-122"/>
            </a:endParaRPr>
          </a:p>
        </p:txBody>
      </p:sp>
      <p:grpSp>
        <p:nvGrpSpPr>
          <p:cNvPr id="13" name="组合 12"/>
          <p:cNvGrpSpPr/>
          <p:nvPr/>
        </p:nvGrpSpPr>
        <p:grpSpPr>
          <a:xfrm>
            <a:off x="2438400" y="4470400"/>
            <a:ext cx="9220200" cy="1778000"/>
            <a:chOff x="3840" y="7040"/>
            <a:chExt cx="14520" cy="2800"/>
          </a:xfrm>
        </p:grpSpPr>
        <p:sp>
          <p:nvSpPr>
            <p:cNvPr id="7" name="文本框 6"/>
            <p:cNvSpPr txBox="1"/>
            <p:nvPr>
              <p:custDataLst>
                <p:tags r:id="rId7"/>
              </p:custDataLst>
            </p:nvPr>
          </p:nvSpPr>
          <p:spPr>
            <a:xfrm>
              <a:off x="3840" y="7040"/>
              <a:ext cx="444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Hierarchical gradient cropping technique</a:t>
              </a:r>
              <a:endParaRPr lang="ja-JP"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8"/>
              </p:custDataLst>
            </p:nvPr>
          </p:nvSpPr>
          <p:spPr>
            <a:xfrm>
              <a:off x="3840" y="7920"/>
              <a:ext cx="4400" cy="192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Using the Critic network 0.5/Actor network 1.0 hierarchical gradient threshold, reduces gradient explosion by 87% in CARLA training</a:t>
              </a:r>
              <a:endParaRPr lang="ja-JP" altLang="en-US" sz="1600">
                <a:solidFill>
                  <a:schemeClr val="tx1"/>
                </a:solidFill>
                <a:latin typeface="微软雅黑" panose="020B0503020204020204" charset="-122"/>
                <a:ea typeface="微软雅黑" panose="020B0503020204020204" charset="-122"/>
              </a:endParaRPr>
            </a:p>
          </p:txBody>
        </p:sp>
        <p:sp>
          <p:nvSpPr>
            <p:cNvPr id="9" name="文本框 8"/>
            <p:cNvSpPr txBox="1"/>
            <p:nvPr>
              <p:custDataLst>
                <p:tags r:id="rId9"/>
              </p:custDataLst>
            </p:nvPr>
          </p:nvSpPr>
          <p:spPr>
            <a:xfrm>
              <a:off x="8880" y="7040"/>
              <a:ext cx="444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Adaptive exploration of noise mechanisms</a:t>
              </a:r>
              <a:endParaRPr lang="ja-JP"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0"/>
              </p:custDataLst>
            </p:nvPr>
          </p:nvSpPr>
          <p:spPr>
            <a:xfrm>
              <a:off x="8880" y="7920"/>
              <a:ext cx="4400" cy="192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By dynamically adjusting the action noise amplitude based on policy entropy, the noise coefficient is 0.1 in straight line scene and 0.3 in intersection, which improves the exploration efficiency by 15%</a:t>
              </a:r>
              <a:endParaRPr lang="ja-JP" altLang="en-US" sz="1600">
                <a:solidFill>
                  <a:schemeClr val="tx1"/>
                </a:solidFill>
                <a:latin typeface="微软雅黑" panose="020B0503020204020204" charset="-122"/>
                <a:ea typeface="微软雅黑" panose="020B0503020204020204" charset="-122"/>
              </a:endParaRPr>
            </a:p>
          </p:txBody>
        </p:sp>
        <p:sp>
          <p:nvSpPr>
            <p:cNvPr id="11" name="文本框 10"/>
            <p:cNvSpPr txBox="1"/>
            <p:nvPr>
              <p:custDataLst>
                <p:tags r:id="rId11"/>
              </p:custDataLst>
            </p:nvPr>
          </p:nvSpPr>
          <p:spPr>
            <a:xfrm>
              <a:off x="13920" y="7040"/>
              <a:ext cx="444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Multi-stage learning rate scheduling</a:t>
              </a:r>
              <a:endParaRPr lang="ja-JP"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13920" y="7920"/>
              <a:ext cx="4400" cy="192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Set the exponential decay strategy of Critic network 3e-4→1e-4/Actor network 1e-5, and the model convergence speed is improved by 2.3 times</a:t>
              </a:r>
              <a:endParaRPr lang="ja-JP" altLang="en-US" sz="1600">
                <a:solidFill>
                  <a:schemeClr val="tx1"/>
                </a:solidFill>
                <a:latin typeface="微软雅黑" panose="020B0503020204020204" charset="-122"/>
                <a:ea typeface="微软雅黑" panose="020B0503020204020204" charset="-122"/>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6464296"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Generalization scheme for complex scenarios</a:t>
            </a:r>
            <a:endParaRPr lang="ja-JP" altLang="en-US" sz="4400">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609600" y="2286000"/>
            <a:ext cx="6400800" cy="3962400"/>
            <a:chOff x="960" y="3600"/>
            <a:chExt cx="10080" cy="6240"/>
          </a:xfrm>
        </p:grpSpPr>
        <p:sp>
          <p:nvSpPr>
            <p:cNvPr id="4" name="任意多边形 3"/>
            <p:cNvSpPr/>
            <p:nvPr>
              <p:custDataLst>
                <p:tags r:id="rId4"/>
              </p:custDataLst>
            </p:nvPr>
          </p:nvSpPr>
          <p:spPr>
            <a:xfrm>
              <a:off x="960" y="3600"/>
              <a:ext cx="80" cy="1759"/>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5"/>
              </p:custDataLst>
            </p:nvPr>
          </p:nvSpPr>
          <p:spPr>
            <a:xfrm>
              <a:off x="1200" y="3600"/>
              <a:ext cx="984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Antagonistic data enhancement pipeline</a:t>
              </a:r>
              <a:endParaRPr lang="ja-JP" altLang="en-US" sz="2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6"/>
              </p:custDataLst>
            </p:nvPr>
          </p:nvSpPr>
          <p:spPr>
            <a:xfrm>
              <a:off x="1200" y="4400"/>
              <a:ext cx="980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By integrating the simulator for sudden weather changes (visibility from 50m to 20m) and vehicle entry (1.5s time interval), the accuracy of the nuScenes test set was improved by 19%</a:t>
              </a:r>
              <a:endParaRPr lang="en-US" altLang="ja-JP" sz="1600">
                <a:solidFill>
                  <a:schemeClr val="tx1"/>
                </a:solidFill>
                <a:latin typeface="微软雅黑" panose="020B0503020204020204" charset="-122"/>
                <a:ea typeface="微软雅黑" panose="020B0503020204020204" charset="-122"/>
              </a:endParaRPr>
            </a:p>
          </p:txBody>
        </p:sp>
        <p:sp>
          <p:nvSpPr>
            <p:cNvPr id="7" name="任意多边形 6"/>
            <p:cNvSpPr/>
            <p:nvPr>
              <p:custDataLst>
                <p:tags r:id="rId7"/>
              </p:custDataLst>
            </p:nvPr>
          </p:nvSpPr>
          <p:spPr>
            <a:xfrm>
              <a:off x="960" y="5840"/>
              <a:ext cx="80"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8"/>
              </p:custDataLst>
            </p:nvPr>
          </p:nvSpPr>
          <p:spPr>
            <a:xfrm>
              <a:off x="1200" y="5840"/>
              <a:ext cx="984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Course learning strategies</a:t>
              </a:r>
              <a:endParaRPr lang="ja-JP"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200" y="6640"/>
              <a:ext cx="980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From closed parks to five levels of difficulty training on urban roads, CARLAs driving score increased from 46 to 78 (out of 100)</a:t>
              </a:r>
              <a:endParaRPr lang="en-US" altLang="ja-JP" sz="1600">
                <a:solidFill>
                  <a:schemeClr val="tx1"/>
                </a:solidFill>
                <a:latin typeface="微软雅黑" panose="020B0503020204020204" charset="-122"/>
                <a:ea typeface="微软雅黑" panose="020B0503020204020204" charset="-122"/>
              </a:endParaRPr>
            </a:p>
          </p:txBody>
        </p:sp>
        <p:sp>
          <p:nvSpPr>
            <p:cNvPr id="10" name="任意多边形 9"/>
            <p:cNvSpPr/>
            <p:nvPr>
              <p:custDataLst>
                <p:tags r:id="rId10"/>
              </p:custDataLst>
            </p:nvPr>
          </p:nvSpPr>
          <p:spPr>
            <a:xfrm>
              <a:off x="960" y="8080"/>
              <a:ext cx="80"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1"/>
              </p:custDataLst>
            </p:nvPr>
          </p:nvSpPr>
          <p:spPr>
            <a:xfrm>
              <a:off x="1200" y="8080"/>
              <a:ext cx="984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Multimodal feature fusion</a:t>
              </a:r>
              <a:endParaRPr lang="ja-JP"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1200" y="8880"/>
              <a:ext cx="980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Using BEV+LiDAR point cloud fusion coding, the F1-score of obstacle recognition in nighttime scene reached 0.92, improving by 37%</a:t>
              </a:r>
              <a:endParaRPr lang="en-US" altLang="ja-JP" sz="1600">
                <a:solidFill>
                  <a:schemeClr val="tx1"/>
                </a:solidFill>
                <a:latin typeface="微软雅黑" panose="020B0503020204020204" charset="-122"/>
                <a:ea typeface="微软雅黑" panose="020B0503020204020204" charset="-122"/>
              </a:endParaRPr>
            </a:p>
          </p:txBody>
        </p:sp>
      </p:grpSp>
      <p:pic>
        <p:nvPicPr>
          <p:cNvPr id="13" name="图片 12" descr="C:/Users/chang/AppData/Roaming/Kingsoft/office6/wppai/generateppt/7a6a90b8-0326-47be-8437-f6c71b6d846d.jpg7a6a90b8-0326-47be-8437-f6c71b6d846d"/>
          <p:cNvPicPr preferRelativeResize="0">
            <a:picLocks noChangeAspect="1"/>
          </p:cNvPicPr>
          <p:nvPr>
            <p:custDataLst>
              <p:tags r:id="rId13"/>
            </p:custDataLst>
          </p:nvPr>
        </p:nvPicPr>
        <p:blipFill>
          <a:blip r:embed="rId14"/>
          <a:srcRect l="146" r="146"/>
          <a:stretch>
            <a:fillRect/>
          </a:stretch>
        </p:blipFill>
        <p:spPr>
          <a:xfrm>
            <a:off x="7543800" y="609603"/>
            <a:ext cx="4038600" cy="5638800"/>
          </a:xfrm>
          <a:prstGeom prst="rect">
            <a:avLst/>
          </a:prstGeom>
          <a:blipFill rotWithShape="1">
            <a:blip r:embed="rId1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ctrTitle" idx="13"/>
            <p:custDataLst>
              <p:tags r:id="rId1"/>
            </p:custDataLst>
          </p:nvPr>
        </p:nvSpPr>
        <p:spPr/>
        <p:txBody>
          <a:bodyPr/>
          <a:p>
            <a:r>
              <a:rPr lang="ja-JP" altLang="en-US"/>
              <a:t>End-to-end autonomous driving deep learning roadmap</a:t>
            </a:r>
            <a:endParaRPr lang="ja-JP" altLang="en-US"/>
          </a:p>
        </p:txBody>
      </p:sp>
      <p:sp>
        <p:nvSpPr>
          <p:cNvPr id="6" name="文本占位符 5"/>
          <p:cNvSpPr>
            <a:spLocks noGrp="1"/>
          </p:cNvSpPr>
          <p:nvPr>
            <p:ph type="body" idx="14"/>
            <p:custDataLst>
              <p:tags r:id="rId2"/>
            </p:custDataLst>
          </p:nvPr>
        </p:nvSpPr>
        <p:spPr/>
        <p:txBody>
          <a:bodyPr/>
          <a:p>
            <a:r>
              <a:rPr lang="en-US" altLang="en-US"/>
              <a:t>2025/09/29</a:t>
            </a:r>
            <a:endParaRPr lang="en-US" altLang="en-US"/>
          </a:p>
        </p:txBody>
      </p:sp>
      <p:sp>
        <p:nvSpPr>
          <p:cNvPr id="7" name="文本占位符 6"/>
          <p:cNvSpPr>
            <a:spLocks noGrp="1"/>
          </p:cNvSpPr>
          <p:nvPr>
            <p:ph type="body" idx="15"/>
            <p:custDataLst>
              <p:tags r:id="rId3"/>
            </p:custDataLst>
          </p:nvPr>
        </p:nvSpPr>
        <p:spPr/>
        <p:txBody>
          <a:bodyPr/>
          <a:p>
            <a:r>
              <a:rPr lang="ja-JP" altLang="en-US"/>
              <a:t>Rapporteur: Qian Qian</a:t>
            </a:r>
            <a:endParaRPr lang="ja-JP"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Real-time optimization engineering practice</a:t>
            </a:r>
            <a:endParaRPr lang="ja-JP" altLang="en-US" sz="4400">
              <a:solidFill>
                <a:schemeClr val="tx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0" y="533397"/>
            <a:ext cx="177165" cy="4572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3"/>
            </p:custDataLst>
          </p:nvPr>
        </p:nvSpPr>
        <p:spPr>
          <a:xfrm>
            <a:off x="0" y="990597"/>
            <a:ext cx="177165" cy="4572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3" name="组合 22"/>
          <p:cNvGrpSpPr/>
          <p:nvPr/>
        </p:nvGrpSpPr>
        <p:grpSpPr>
          <a:xfrm>
            <a:off x="609600" y="1828800"/>
            <a:ext cx="10972800" cy="4419600"/>
            <a:chOff x="960" y="2880"/>
            <a:chExt cx="17280" cy="6960"/>
          </a:xfrm>
        </p:grpSpPr>
        <p:pic>
          <p:nvPicPr>
            <p:cNvPr id="5" name="图片 4" descr="C:/Users/chang/AppData/Roaming/Kingsoft/office6/wppai/generateppt/f6de14670f8b9f18a589930d92aea66b.jpgf6de14670f8b9f18a589930d92aea66b"/>
            <p:cNvPicPr preferRelativeResize="0">
              <a:picLocks noChangeAspect="1"/>
            </p:cNvPicPr>
            <p:nvPr>
              <p:custDataLst>
                <p:tags r:id="rId4"/>
              </p:custDataLst>
            </p:nvPr>
          </p:nvPicPr>
          <p:blipFill>
            <a:blip r:embed="rId5"/>
            <a:srcRect l="2185" r="2185"/>
            <a:stretch>
              <a:fillRect/>
            </a:stretch>
          </p:blipFill>
          <p:spPr>
            <a:xfrm>
              <a:off x="960" y="2880"/>
              <a:ext cx="5440" cy="3199"/>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矩形 7"/>
            <p:cNvSpPr/>
            <p:nvPr>
              <p:custDataLst>
                <p:tags r:id="rId7"/>
              </p:custDataLst>
            </p:nvPr>
          </p:nvSpPr>
          <p:spPr>
            <a:xfrm>
              <a:off x="960" y="6080"/>
              <a:ext cx="5440" cy="376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chang/AppData/Roaming/Kingsoft/office6/wppai/generateppt/8ac2a192df6dbd5fc94c80331a4d100b.jpg8ac2a192df6dbd5fc94c80331a4d100b"/>
            <p:cNvPicPr preferRelativeResize="0">
              <a:picLocks noChangeAspect="1"/>
            </p:cNvPicPr>
            <p:nvPr>
              <p:custDataLst>
                <p:tags r:id="rId8"/>
              </p:custDataLst>
            </p:nvPr>
          </p:nvPicPr>
          <p:blipFill>
            <a:blip r:embed="rId9"/>
            <a:srcRect l="2185" r="2185"/>
            <a:stretch>
              <a:fillRect/>
            </a:stretch>
          </p:blipFill>
          <p:spPr>
            <a:xfrm>
              <a:off x="6880" y="2880"/>
              <a:ext cx="5440" cy="3199"/>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矩形 13"/>
            <p:cNvSpPr/>
            <p:nvPr>
              <p:custDataLst>
                <p:tags r:id="rId10"/>
              </p:custDataLst>
            </p:nvPr>
          </p:nvSpPr>
          <p:spPr>
            <a:xfrm>
              <a:off x="6880" y="6080"/>
              <a:ext cx="5440" cy="376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11"/>
              </p:custDataLst>
            </p:nvPr>
          </p:nvSpPr>
          <p:spPr>
            <a:xfrm>
              <a:off x="1440" y="6560"/>
              <a:ext cx="4600" cy="640"/>
            </a:xfrm>
            <a:prstGeom prst="rect">
              <a:avLst/>
            </a:prstGeom>
            <a:noFill/>
          </p:spPr>
          <p:txBody>
            <a:bodyPr wrap="square" lIns="0" tIns="0" rIns="0" bIns="0" rtlCol="0" anchor="t">
              <a:noAutofit/>
            </a:bodyPr>
            <a:p>
              <a:pPr algn="l">
                <a:lnSpc>
                  <a:spcPct val="111000"/>
                </a:lnSpc>
              </a:pPr>
              <a:r>
                <a:rPr lang="en-US" altLang="en-US" sz="1200">
                  <a:solidFill>
                    <a:schemeClr val="tx1"/>
                  </a:solidFill>
                  <a:latin typeface="Microsoft YaHei UI" panose="020B0503020204020204" charset="-122"/>
                  <a:ea typeface="Microsoft YaHei UI" panose="020B0503020204020204" charset="-122"/>
                </a:rPr>
                <a:t>TensorRT model quantization</a:t>
              </a:r>
              <a:endParaRPr lang="ja-JP"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2"/>
              </p:custDataLst>
            </p:nvPr>
          </p:nvSpPr>
          <p:spPr>
            <a:xfrm>
              <a:off x="1440" y="7440"/>
              <a:ext cx="4560" cy="1920"/>
            </a:xfrm>
            <a:prstGeom prst="rect">
              <a:avLst/>
            </a:prstGeom>
            <a:noFill/>
          </p:spPr>
          <p:txBody>
            <a:bodyPr wrap="square" lIns="0" tIns="0" rIns="0" bIns="0" rtlCol="0" anchor="t">
              <a:noAutofit/>
            </a:bodyPr>
            <a:p>
              <a:pPr algn="l">
                <a:lnSpc>
                  <a:spcPct val="125000"/>
                </a:lnSpc>
              </a:pPr>
              <a:r>
                <a:rPr lang="en-US" altLang="en-US" sz="800">
                  <a:solidFill>
                    <a:schemeClr val="tx1"/>
                  </a:solidFill>
                  <a:latin typeface="Microsoft YaHei UI" panose="020B0503020204020204" charset="-122"/>
                  <a:ea typeface="Microsoft YaHei UI" panose="020B0503020204020204" charset="-122"/>
                </a:rPr>
                <a:t>FP32→INT8 quantization reduced the inference speed from 86ms to 23ms while maintaining 98.7% model accuracy</a:t>
              </a:r>
              <a:endParaRPr lang="ja-JP" altLang="en-US" sz="1600">
                <a:solidFill>
                  <a:schemeClr val="tx1"/>
                </a:solidFill>
                <a:latin typeface="Microsoft YaHei UI" panose="020B0503020204020204" charset="-122"/>
                <a:ea typeface="Microsoft YaHei UI" panose="020B0503020204020204" charset="-122"/>
              </a:endParaRPr>
            </a:p>
          </p:txBody>
        </p:sp>
        <p:pic>
          <p:nvPicPr>
            <p:cNvPr id="17" name="图片 16" descr="C:/Users/chang/AppData/Roaming/Kingsoft/office6/wppai/generateppt/5f8afd4c12681a32ce593d1d57e3dc6b.jpg5f8afd4c12681a32ce593d1d57e3dc6b"/>
            <p:cNvPicPr preferRelativeResize="0">
              <a:picLocks noChangeAspect="1"/>
            </p:cNvPicPr>
            <p:nvPr>
              <p:custDataLst>
                <p:tags r:id="rId13"/>
              </p:custDataLst>
            </p:nvPr>
          </p:nvPicPr>
          <p:blipFill>
            <a:blip r:embed="rId14"/>
            <a:srcRect t="5883" b="5883"/>
            <a:stretch>
              <a:fillRect/>
            </a:stretch>
          </p:blipFill>
          <p:spPr>
            <a:xfrm>
              <a:off x="12800" y="2880"/>
              <a:ext cx="5440" cy="3199"/>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0" name="矩形 19"/>
            <p:cNvSpPr/>
            <p:nvPr>
              <p:custDataLst>
                <p:tags r:id="rId15"/>
              </p:custDataLst>
            </p:nvPr>
          </p:nvSpPr>
          <p:spPr>
            <a:xfrm>
              <a:off x="12800" y="6080"/>
              <a:ext cx="5440" cy="376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6"/>
              </p:custDataLst>
            </p:nvPr>
          </p:nvSpPr>
          <p:spPr>
            <a:xfrm>
              <a:off x="7360" y="6560"/>
              <a:ext cx="46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Multi-task parallel pipeline</a:t>
              </a:r>
              <a:endParaRPr lang="ja-JP"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7"/>
              </p:custDataLst>
            </p:nvPr>
          </p:nvSpPr>
          <p:spPr>
            <a:xfrm>
              <a:off x="7360" y="7440"/>
              <a:ext cx="4560" cy="1920"/>
            </a:xfrm>
            <a:prstGeom prst="rect">
              <a:avLst/>
            </a:prstGeom>
            <a:noFill/>
          </p:spPr>
          <p:txBody>
            <a:bodyPr wrap="square" lIns="0" tIns="0" rIns="0" bIns="0" rtlCol="0" anchor="t">
              <a:noAutofit/>
            </a:bodyPr>
            <a:p>
              <a:pPr algn="l">
                <a:lnSpc>
                  <a:spcPct val="125000"/>
                </a:lnSpc>
              </a:pPr>
              <a:r>
                <a:rPr lang="en-US" altLang="en-US" sz="800">
                  <a:solidFill>
                    <a:schemeClr val="tx1"/>
                  </a:solidFill>
                  <a:latin typeface="Microsoft YaHei UI" panose="020B0503020204020204" charset="-122"/>
                  <a:ea typeface="Microsoft YaHei UI" panose="020B0503020204020204" charset="-122"/>
                </a:rPr>
                <a:t>CUDA stream parallel processing visual encoding (15ms) + planning decision (8ms), the overall frame rate increased from 30FPS to 65FPS</a:t>
              </a:r>
              <a:endParaRPr lang="en-US" altLang="ja-JP" sz="16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8"/>
              </p:custDataLst>
            </p:nvPr>
          </p:nvSpPr>
          <p:spPr>
            <a:xfrm>
              <a:off x="13280" y="6560"/>
              <a:ext cx="46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Memory optimization strategy</a:t>
              </a:r>
              <a:endParaRPr lang="ja-JP" altLang="en-US" sz="2400">
                <a:solidFill>
                  <a:schemeClr val="tx1"/>
                </a:solidFill>
                <a:latin typeface="Microsoft YaHei UI" panose="020B0503020204020204" charset="-122"/>
                <a:ea typeface="Microsoft YaHei UI" panose="020B0503020204020204" charset="-122"/>
              </a:endParaRPr>
            </a:p>
          </p:txBody>
        </p:sp>
        <p:sp>
          <p:nvSpPr>
            <p:cNvPr id="22" name="文本框 21"/>
            <p:cNvSpPr txBox="1"/>
            <p:nvPr>
              <p:custDataLst>
                <p:tags r:id="rId19"/>
              </p:custDataLst>
            </p:nvPr>
          </p:nvSpPr>
          <p:spPr>
            <a:xfrm>
              <a:off x="13280" y="7440"/>
              <a:ext cx="4560" cy="192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Using ring buffer management, memory usage was reduced from 8.2GB to 3.7GB and support for Jetson AGX Xavier deployment</a:t>
              </a:r>
              <a:endParaRPr lang="ja-JP" altLang="en-US" sz="1600">
                <a:solidFill>
                  <a:schemeClr val="tx1"/>
                </a:solidFill>
                <a:latin typeface="Microsoft YaHei UI" panose="020B0503020204020204" charset="-122"/>
                <a:ea typeface="Microsoft YaHei UI" panose="020B0503020204020204" charset="-122"/>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ja-JP" altLang="en-US" sz="2150"/>
              <a:t>Results verification and prospects</a:t>
            </a:r>
            <a:endParaRPr lang="ja-JP" altLang="en-US" sz="4300"/>
          </a:p>
        </p:txBody>
      </p:sp>
      <p:sp>
        <p:nvSpPr>
          <p:cNvPr id="3" name="文本占位符 2"/>
          <p:cNvSpPr>
            <a:spLocks noGrp="1"/>
          </p:cNvSpPr>
          <p:nvPr>
            <p:ph type="body" idx="14"/>
            <p:custDataLst>
              <p:tags r:id="rId2"/>
            </p:custDataLst>
          </p:nvPr>
        </p:nvSpPr>
        <p:spPr/>
        <p:txBody>
          <a:bodyPr/>
          <a:p>
            <a:r>
              <a:rPr lang="en-US" altLang="en-US"/>
              <a:t>05</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p>
            <a:pPr algn="ctr">
              <a:lnSpc>
                <a:spcPct val="114000"/>
              </a:lnSpc>
            </a:pPr>
            <a:r>
              <a:rPr lang="en-US" altLang="en-US" sz="2200">
                <a:solidFill>
                  <a:schemeClr val="tx1"/>
                </a:solidFill>
                <a:latin typeface="Microsoft YaHei UI" panose="020B0503020204020204" charset="-122"/>
                <a:ea typeface="Microsoft YaHei UI" panose="020B0503020204020204" charset="-122"/>
              </a:rPr>
              <a:t>CARLA platform test verification</a:t>
            </a:r>
            <a:endParaRPr lang="ja-JP" altLang="en-US" sz="4400">
              <a:solidFill>
                <a:schemeClr val="tx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6096003" y="0"/>
            <a:ext cx="1651000" cy="1524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00"/>
          </a:p>
        </p:txBody>
      </p:sp>
      <p:sp>
        <p:nvSpPr>
          <p:cNvPr id="4" name="矩形 3"/>
          <p:cNvSpPr/>
          <p:nvPr>
            <p:custDataLst>
              <p:tags r:id="rId3"/>
            </p:custDataLst>
          </p:nvPr>
        </p:nvSpPr>
        <p:spPr>
          <a:xfrm>
            <a:off x="4444999" y="0"/>
            <a:ext cx="1651635" cy="1524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00"/>
          </a:p>
        </p:txBody>
      </p:sp>
      <p:grpSp>
        <p:nvGrpSpPr>
          <p:cNvPr id="17" name="组合 16"/>
          <p:cNvGrpSpPr/>
          <p:nvPr/>
        </p:nvGrpSpPr>
        <p:grpSpPr>
          <a:xfrm>
            <a:off x="609600" y="1828800"/>
            <a:ext cx="11049000" cy="3962400"/>
            <a:chOff x="960" y="2880"/>
            <a:chExt cx="17400" cy="6240"/>
          </a:xfrm>
        </p:grpSpPr>
        <p:sp>
          <p:nvSpPr>
            <p:cNvPr id="5" name="任意多边形 4"/>
            <p:cNvSpPr/>
            <p:nvPr>
              <p:custDataLst>
                <p:tags r:id="rId4"/>
              </p:custDataLst>
            </p:nvPr>
          </p:nvSpPr>
          <p:spPr>
            <a:xfrm>
              <a:off x="960" y="304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296" y="3376"/>
              <a:ext cx="767" cy="768"/>
            </a:xfrm>
            <a:prstGeom prst="rect">
              <a:avLst/>
            </a:prstGeom>
            <a:noFill/>
          </p:spPr>
        </p:pic>
        <p:sp>
          <p:nvSpPr>
            <p:cNvPr id="7" name="文本框 6"/>
            <p:cNvSpPr txBox="1"/>
            <p:nvPr>
              <p:custDataLst>
                <p:tags r:id="rId8"/>
              </p:custDataLst>
            </p:nvPr>
          </p:nvSpPr>
          <p:spPr>
            <a:xfrm>
              <a:off x="2800" y="2880"/>
              <a:ext cx="155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Multi-scenario verification system construction</a:t>
              </a:r>
              <a:endParaRPr lang="ja-JP"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9"/>
              </p:custDataLst>
            </p:nvPr>
          </p:nvSpPr>
          <p:spPr>
            <a:xfrm>
              <a:off x="2800" y="3680"/>
              <a:ext cx="1552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Establish a test matrix containing 8 types of scenarios: intersection (30%), roundabout (20%), road section under construction (15%), night (12%), rain day (10%), pedestrian crossing (8%), vehicle jam (3%), emergency braking (2%), covering 98% of real road conditions</a:t>
              </a:r>
              <a:endParaRPr lang="ja-JP" altLang="en-US" sz="16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10"/>
              </p:custDataLst>
            </p:nvPr>
          </p:nvSpPr>
          <p:spPr>
            <a:xfrm>
              <a:off x="960" y="528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296" y="5615"/>
              <a:ext cx="767" cy="768"/>
            </a:xfrm>
            <a:prstGeom prst="rect">
              <a:avLst/>
            </a:prstGeom>
            <a:noFill/>
          </p:spPr>
        </p:pic>
        <p:sp>
          <p:nvSpPr>
            <p:cNvPr id="11" name="文本框 10"/>
            <p:cNvSpPr txBox="1"/>
            <p:nvPr>
              <p:custDataLst>
                <p:tags r:id="rId14"/>
              </p:custDataLst>
            </p:nvPr>
          </p:nvSpPr>
          <p:spPr>
            <a:xfrm>
              <a:off x="2800" y="5120"/>
              <a:ext cx="155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Key performance optimization indicators</a:t>
              </a:r>
              <a:endParaRPr lang="ja-JP"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5"/>
              </p:custDataLst>
            </p:nvPr>
          </p:nvSpPr>
          <p:spPr>
            <a:xfrm>
              <a:off x="2800" y="5920"/>
              <a:ext cx="1552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The inference delay was reduced from 230ms to 85ms through model quantization, the trajectory tracking error was reduced by 42%, and the task completion rate was achieved to 92.3% in Town05 scenario (baseline model 78.5%)</a:t>
              </a:r>
              <a:endParaRPr lang="ja-JP" altLang="en-US" sz="16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6"/>
              </p:custDataLst>
            </p:nvPr>
          </p:nvSpPr>
          <p:spPr>
            <a:xfrm>
              <a:off x="960" y="752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1296" y="7856"/>
              <a:ext cx="767" cy="768"/>
            </a:xfrm>
            <a:prstGeom prst="rect">
              <a:avLst/>
            </a:prstGeom>
            <a:noFill/>
          </p:spPr>
        </p:pic>
        <p:sp>
          <p:nvSpPr>
            <p:cNvPr id="15" name="文本框 14"/>
            <p:cNvSpPr txBox="1"/>
            <p:nvPr>
              <p:custDataLst>
                <p:tags r:id="rId20"/>
              </p:custDataLst>
            </p:nvPr>
          </p:nvSpPr>
          <p:spPr>
            <a:xfrm>
              <a:off x="2800" y="7360"/>
              <a:ext cx="155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Safety redundancy mechanism design</a:t>
              </a:r>
              <a:endParaRPr lang="ja-JP"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21"/>
              </p:custDataLst>
            </p:nvPr>
          </p:nvSpPr>
          <p:spPr>
            <a:xfrm>
              <a:off x="2800" y="8160"/>
              <a:ext cx="1552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Using the dual-world model parallel reasoning architecture, the backup model takes over within 0.5 seconds when the main model fails, and the MTBF (mean time between failures) of the system reaches 1500 hours</a:t>
              </a:r>
              <a:endParaRPr lang="ja-JP" altLang="en-US" sz="1600">
                <a:solidFill>
                  <a:schemeClr val="tx1"/>
                </a:solidFill>
                <a:latin typeface="Microsoft YaHei UI" panose="020B0503020204020204" charset="-122"/>
                <a:ea typeface="Microsoft YaHei UI" panose="020B0503020204020204" charset="-122"/>
              </a:endParaRPr>
            </a:p>
          </p:txBody>
        </p:sp>
      </p:grpSp>
    </p:spTree>
    <p:custDataLst>
      <p:tags r:id="rId2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3568702" cy="1524003"/>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Technology evolution trend insight</a:t>
            </a:r>
            <a:endParaRPr lang="ja-JP" altLang="en-US" sz="4400">
              <a:solidFill>
                <a:schemeClr val="tx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0" y="914400"/>
            <a:ext cx="177165" cy="4572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3"/>
            </p:custDataLst>
          </p:nvPr>
        </p:nvSpPr>
        <p:spPr>
          <a:xfrm>
            <a:off x="0" y="1371600"/>
            <a:ext cx="177165" cy="4572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4" name="组合 13"/>
          <p:cNvGrpSpPr/>
          <p:nvPr/>
        </p:nvGrpSpPr>
        <p:grpSpPr>
          <a:xfrm>
            <a:off x="4648200" y="609600"/>
            <a:ext cx="7010400" cy="2032000"/>
            <a:chOff x="7320" y="960"/>
            <a:chExt cx="11040" cy="3200"/>
          </a:xfrm>
        </p:grpSpPr>
        <p:sp>
          <p:nvSpPr>
            <p:cNvPr id="5" name="任意多边形 4"/>
            <p:cNvSpPr/>
            <p:nvPr>
              <p:custDataLst>
                <p:tags r:id="rId4"/>
              </p:custDataLst>
            </p:nvPr>
          </p:nvSpPr>
          <p:spPr>
            <a:xfrm>
              <a:off x="7320" y="960"/>
              <a:ext cx="81" cy="3200"/>
            </a:xfrm>
            <a:custGeom>
              <a:avLst/>
              <a:gdLst>
                <a:gd name="connisteX0" fmla="*/ 0 w 705"/>
                <a:gd name="connsiteY0" fmla="*/ 25402 h 28222"/>
                <a:gd name="connisteX1" fmla="*/ 25402 w 705"/>
                <a:gd name="connsiteY1" fmla="*/ 0 h 28222"/>
                <a:gd name="connisteX2" fmla="*/ 25402 w 705"/>
                <a:gd name="connsiteY2" fmla="*/ 0 h 28222"/>
                <a:gd name="connisteX3" fmla="*/ 50804 w 705"/>
                <a:gd name="connsiteY3" fmla="*/ 25402 h 28222"/>
                <a:gd name="connisteX4" fmla="*/ 50804 w 705"/>
                <a:gd name="connsiteY4" fmla="*/ 2006595 h 28222"/>
                <a:gd name="connisteX5" fmla="*/ 25402 w 705"/>
                <a:gd name="connsiteY5" fmla="*/ 2031997 h 28222"/>
                <a:gd name="connisteX6" fmla="*/ 25402 w 705"/>
                <a:gd name="connsiteY6" fmla="*/ 2031997 h 28222"/>
                <a:gd name="connisteX7" fmla="*/ 0 w 705"/>
                <a:gd name="connsiteY7" fmla="*/ 2006595 h 28222"/>
                <a:gd name="connisteX8" fmla="*/ 0 w 705"/>
                <a:gd name="connsiteY8" fmla="*/ 25402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2031998">
                  <a:moveTo>
                    <a:pt x="0" y="25402"/>
                  </a:moveTo>
                  <a:cubicBezTo>
                    <a:pt x="0" y="11375"/>
                    <a:pt x="11375" y="0"/>
                    <a:pt x="25402" y="0"/>
                  </a:cubicBezTo>
                  <a:lnTo>
                    <a:pt x="25402" y="0"/>
                  </a:lnTo>
                  <a:cubicBezTo>
                    <a:pt x="39429" y="0"/>
                    <a:pt x="50804" y="11375"/>
                    <a:pt x="50804" y="25402"/>
                  </a:cubicBezTo>
                  <a:lnTo>
                    <a:pt x="50804" y="2006596"/>
                  </a:lnTo>
                  <a:cubicBezTo>
                    <a:pt x="50804" y="2020632"/>
                    <a:pt x="39429" y="2031998"/>
                    <a:pt x="25402" y="2031998"/>
                  </a:cubicBezTo>
                  <a:lnTo>
                    <a:pt x="25402" y="2031998"/>
                  </a:lnTo>
                  <a:cubicBezTo>
                    <a:pt x="11375" y="2031998"/>
                    <a:pt x="0" y="2020632"/>
                    <a:pt x="0" y="20065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5"/>
              </p:custDataLst>
            </p:nvPr>
          </p:nvSpPr>
          <p:spPr>
            <a:xfrm>
              <a:off x="7560" y="960"/>
              <a:ext cx="51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Multimodal fusion architecture breakthrough</a:t>
              </a:r>
              <a:endParaRPr lang="ja-JP" altLang="en-US" sz="2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7560" y="1760"/>
              <a:ext cx="5060" cy="2400"/>
            </a:xfrm>
            <a:prstGeom prst="rect">
              <a:avLst/>
            </a:prstGeom>
            <a:noFill/>
          </p:spPr>
          <p:txBody>
            <a:bodyPr wrap="square" lIns="0" tIns="0" rIns="0" bIns="0" rtlCol="0" anchor="t">
              <a:noAutofit/>
            </a:bodyPr>
            <a:p>
              <a:pPr algn="l">
                <a:lnSpc>
                  <a:spcPct val="125000"/>
                </a:lnSpc>
              </a:pPr>
              <a:r>
                <a:rPr lang="en-US" altLang="en-US" sz="800">
                  <a:solidFill>
                    <a:schemeClr val="tx1"/>
                  </a:solidFill>
                  <a:latin typeface="Microsoft YaHei UI" panose="020B0503020204020204" charset="-122"/>
                  <a:ea typeface="Microsoft YaHei UI" panose="020B0503020204020204" charset="-122"/>
                </a:rPr>
                <a:t>DriveGPT4 solution achieves visual-language-control trinity alignment, improves command understanding accuracy to 89%, and reduces decision time at complex intersections by 40% (Tesla FSD v12 measured data)</a:t>
              </a:r>
              <a:endParaRPr lang="ja-JP" altLang="en-US" sz="1600">
                <a:solidFill>
                  <a:schemeClr val="tx1"/>
                </a:solidFill>
                <a:latin typeface="Microsoft YaHei UI" panose="020B0503020204020204" charset="-122"/>
                <a:ea typeface="Microsoft YaHei UI" panose="020B0503020204020204" charset="-122"/>
              </a:endParaRPr>
            </a:p>
          </p:txBody>
        </p:sp>
        <p:sp>
          <p:nvSpPr>
            <p:cNvPr id="8" name="任意多边形 7"/>
            <p:cNvSpPr/>
            <p:nvPr>
              <p:custDataLst>
                <p:tags r:id="rId7"/>
              </p:custDataLst>
            </p:nvPr>
          </p:nvSpPr>
          <p:spPr>
            <a:xfrm>
              <a:off x="13020" y="960"/>
              <a:ext cx="80" cy="3200"/>
            </a:xfrm>
            <a:custGeom>
              <a:avLst/>
              <a:gdLst>
                <a:gd name="connisteX0" fmla="*/ 0 w 705"/>
                <a:gd name="connsiteY0" fmla="*/ 25402 h 28222"/>
                <a:gd name="connisteX1" fmla="*/ 25402 w 705"/>
                <a:gd name="connsiteY1" fmla="*/ 0 h 28222"/>
                <a:gd name="connisteX2" fmla="*/ 25402 w 705"/>
                <a:gd name="connsiteY2" fmla="*/ 0 h 28222"/>
                <a:gd name="connisteX3" fmla="*/ 50804 w 705"/>
                <a:gd name="connsiteY3" fmla="*/ 25402 h 28222"/>
                <a:gd name="connisteX4" fmla="*/ 50804 w 705"/>
                <a:gd name="connsiteY4" fmla="*/ 2006595 h 28222"/>
                <a:gd name="connisteX5" fmla="*/ 25402 w 705"/>
                <a:gd name="connsiteY5" fmla="*/ 2031997 h 28222"/>
                <a:gd name="connisteX6" fmla="*/ 25402 w 705"/>
                <a:gd name="connsiteY6" fmla="*/ 2031997 h 28222"/>
                <a:gd name="connisteX7" fmla="*/ 0 w 705"/>
                <a:gd name="connsiteY7" fmla="*/ 2006595 h 28222"/>
                <a:gd name="connisteX8" fmla="*/ 0 w 705"/>
                <a:gd name="connsiteY8" fmla="*/ 25402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2031998">
                  <a:moveTo>
                    <a:pt x="0" y="25402"/>
                  </a:moveTo>
                  <a:cubicBezTo>
                    <a:pt x="0" y="11375"/>
                    <a:pt x="11375" y="0"/>
                    <a:pt x="25402" y="0"/>
                  </a:cubicBezTo>
                  <a:lnTo>
                    <a:pt x="25402" y="0"/>
                  </a:lnTo>
                  <a:cubicBezTo>
                    <a:pt x="39429" y="0"/>
                    <a:pt x="50804" y="11375"/>
                    <a:pt x="50804" y="25402"/>
                  </a:cubicBezTo>
                  <a:lnTo>
                    <a:pt x="50804" y="2006596"/>
                  </a:lnTo>
                  <a:cubicBezTo>
                    <a:pt x="50804" y="2020632"/>
                    <a:pt x="39429" y="2031998"/>
                    <a:pt x="25402" y="2031998"/>
                  </a:cubicBezTo>
                  <a:lnTo>
                    <a:pt x="25402" y="2031998"/>
                  </a:lnTo>
                  <a:cubicBezTo>
                    <a:pt x="11375" y="2031998"/>
                    <a:pt x="0" y="2020632"/>
                    <a:pt x="0" y="20065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8"/>
              </p:custDataLst>
            </p:nvPr>
          </p:nvSpPr>
          <p:spPr>
            <a:xfrm>
              <a:off x="13260" y="960"/>
              <a:ext cx="51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Improved causal reasoning ability</a:t>
              </a:r>
              <a:endParaRPr lang="ja-JP"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9"/>
              </p:custDataLst>
            </p:nvPr>
          </p:nvSpPr>
          <p:spPr>
            <a:xfrm>
              <a:off x="13260" y="1760"/>
              <a:ext cx="5060" cy="2400"/>
            </a:xfrm>
            <a:prstGeom prst="rect">
              <a:avLst/>
            </a:prstGeom>
            <a:noFill/>
          </p:spPr>
          <p:txBody>
            <a:bodyPr wrap="square" lIns="0" tIns="0" rIns="0" bIns="0" rtlCol="0" anchor="t">
              <a:noAutofit/>
            </a:bodyPr>
            <a:p>
              <a:pPr algn="l">
                <a:lnSpc>
                  <a:spcPct val="125000"/>
                </a:lnSpc>
              </a:pPr>
              <a:r>
                <a:rPr lang="en-US" altLang="en-US" sz="800">
                  <a:solidFill>
                    <a:schemeClr val="tx1"/>
                  </a:solidFill>
                  <a:latin typeface="微软雅黑" panose="020B0503020204020204" charset="-122"/>
                  <a:ea typeface="微软雅黑" panose="020B0503020204020204" charset="-122"/>
                </a:rPr>
                <a:t>The GAIA-2 model introduced a causal graph network, and in CARLAs "ghost probe" scenario, the collision rate was reduced from 12% to 3.8%, and the inference delay was controlled within 120ms</a:t>
              </a:r>
              <a:endParaRPr lang="ja-JP" altLang="en-US" sz="1600">
                <a:solidFill>
                  <a:schemeClr val="tx1"/>
                </a:solidFill>
                <a:latin typeface="微软雅黑" panose="020B0503020204020204" charset="-122"/>
                <a:ea typeface="微软雅黑" panose="020B0503020204020204" charset="-122"/>
              </a:endParaRPr>
            </a:p>
          </p:txBody>
        </p:sp>
      </p:grpSp>
      <p:pic>
        <p:nvPicPr>
          <p:cNvPr id="11" name="图片 10" descr="C:/Users/chang/AppData/Roaming/Kingsoft/office6/wppai/generateppt/97c8f11b-d8bc-4345-b4cd-c33f50719055.jpg97c8f11b-d8bc-4345-b4cd-c33f50719055"/>
          <p:cNvPicPr preferRelativeResize="0">
            <a:picLocks noChangeAspect="1"/>
          </p:cNvPicPr>
          <p:nvPr>
            <p:custDataLst>
              <p:tags r:id="rId10"/>
            </p:custDataLst>
          </p:nvPr>
        </p:nvPicPr>
        <p:blipFill>
          <a:blip r:embed="rId11"/>
          <a:srcRect t="2170" b="2170"/>
          <a:stretch>
            <a:fillRect/>
          </a:stretch>
        </p:blipFill>
        <p:spPr>
          <a:xfrm>
            <a:off x="609603" y="3098801"/>
            <a:ext cx="10972800" cy="3148965"/>
          </a:xfrm>
          <a:prstGeom prst="rect">
            <a:avLst/>
          </a:prstGeom>
          <a:blipFill rotWithShape="1">
            <a:blip r:embed="rId12"/>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pic>
        <p:nvPicPr>
          <p:cNvPr id="4" name="图片 3" descr="C:/Users/chang/AppData/Roaming/Kingsoft/office6/wppai/generateppt/8013ffb6-9501-4a2a-b0c4-139ac3ad4340.jpg8013ffb6-9501-4a2a-b0c4-139ac3ad4340"/>
          <p:cNvPicPr preferRelativeResize="0">
            <a:picLocks noChangeAspect="1"/>
          </p:cNvPicPr>
          <p:nvPr>
            <p:custDataLst>
              <p:tags r:id="rId3"/>
            </p:custDataLst>
          </p:nvPr>
        </p:nvPicPr>
        <p:blipFill>
          <a:blip r:embed="rId4"/>
          <a:srcRect l="146" r="146"/>
          <a:stretch>
            <a:fillRect/>
          </a:stretch>
        </p:blipFill>
        <p:spPr>
          <a:xfrm>
            <a:off x="609602" y="609603"/>
            <a:ext cx="4038600" cy="5638800"/>
          </a:xfrm>
          <a:prstGeom prst="rect">
            <a:avLst/>
          </a:pr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6"/>
            </p:custDataLst>
          </p:nvPr>
        </p:nvSpPr>
        <p:spPr>
          <a:xfrm>
            <a:off x="5257800" y="609603"/>
            <a:ext cx="6464296"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Technology evolution trend insight</a:t>
            </a:r>
            <a:endParaRPr lang="ja-JP" altLang="en-US" sz="4400">
              <a:solidFill>
                <a:schemeClr val="tx1"/>
              </a:solidFill>
              <a:latin typeface="Microsoft YaHei UI" panose="020B0503020204020204" charset="-122"/>
              <a:ea typeface="Microsoft YaHei UI" panose="020B0503020204020204" charset="-122"/>
            </a:endParaRPr>
          </a:p>
        </p:txBody>
      </p:sp>
      <p:grpSp>
        <p:nvGrpSpPr>
          <p:cNvPr id="15" name="组合 14"/>
          <p:cNvGrpSpPr/>
          <p:nvPr/>
        </p:nvGrpSpPr>
        <p:grpSpPr>
          <a:xfrm>
            <a:off x="5257800" y="2997200"/>
            <a:ext cx="6400800" cy="3251200"/>
            <a:chOff x="8280" y="4720"/>
            <a:chExt cx="10080" cy="5120"/>
          </a:xfrm>
        </p:grpSpPr>
        <p:sp>
          <p:nvSpPr>
            <p:cNvPr id="7" name="任意多边形 6"/>
            <p:cNvSpPr/>
            <p:nvPr>
              <p:custDataLst>
                <p:tags r:id="rId7"/>
              </p:custDataLst>
            </p:nvPr>
          </p:nvSpPr>
          <p:spPr>
            <a:xfrm>
              <a:off x="8280" y="472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图片 7"/>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8616" y="5056"/>
              <a:ext cx="767" cy="768"/>
            </a:xfrm>
            <a:prstGeom prst="rect">
              <a:avLst/>
            </a:prstGeom>
            <a:noFill/>
          </p:spPr>
        </p:pic>
        <p:sp>
          <p:nvSpPr>
            <p:cNvPr id="11" name="任意多边形 10"/>
            <p:cNvSpPr/>
            <p:nvPr>
              <p:custDataLst>
                <p:tags r:id="rId11"/>
              </p:custDataLst>
            </p:nvPr>
          </p:nvSpPr>
          <p:spPr>
            <a:xfrm>
              <a:off x="13620" y="472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13956" y="5056"/>
              <a:ext cx="767" cy="768"/>
            </a:xfrm>
            <a:prstGeom prst="rect">
              <a:avLst/>
            </a:prstGeom>
            <a:noFill/>
          </p:spPr>
        </p:pic>
        <p:sp>
          <p:nvSpPr>
            <p:cNvPr id="9" name="文本框 8"/>
            <p:cNvSpPr txBox="1"/>
            <p:nvPr>
              <p:custDataLst>
                <p:tags r:id="rId15"/>
              </p:custDataLst>
            </p:nvPr>
          </p:nvSpPr>
          <p:spPr>
            <a:xfrm>
              <a:off x="8280" y="6560"/>
              <a:ext cx="4740" cy="720"/>
            </a:xfrm>
            <a:prstGeom prst="rect">
              <a:avLst/>
            </a:prstGeom>
            <a:noFill/>
          </p:spPr>
          <p:txBody>
            <a:bodyPr wrap="square" lIns="0" tIns="0" rIns="0" bIns="0" rtlCol="0" anchor="t">
              <a:noAutofit/>
            </a:bodyPr>
            <a:p>
              <a:pPr algn="l">
                <a:lnSpc>
                  <a:spcPct val="125000"/>
                </a:lnSpc>
              </a:pPr>
              <a:r>
                <a:rPr lang="ja-JP" altLang="en-US" sz="1200">
                  <a:solidFill>
                    <a:schemeClr val="tx1"/>
                  </a:solidFill>
                  <a:latin typeface="微软雅黑" panose="020B0503020204020204" charset="-122"/>
                  <a:ea typeface="微软雅黑" panose="020B0503020204020204" charset="-122"/>
                </a:rPr>
                <a:t>Physical engines are deeply coupled</a:t>
              </a:r>
              <a:endParaRPr lang="ja-JP" altLang="en-US" sz="2400">
                <a:solidFill>
                  <a:schemeClr val="tx1"/>
                </a:solidFill>
                <a:latin typeface="微软雅黑" panose="020B0503020204020204" charset="-122"/>
                <a:ea typeface="微软雅黑" panose="020B0503020204020204" charset="-122"/>
              </a:endParaRPr>
            </a:p>
          </p:txBody>
        </p:sp>
        <p:sp>
          <p:nvSpPr>
            <p:cNvPr id="10" name="文本框 9"/>
            <p:cNvSpPr txBox="1"/>
            <p:nvPr>
              <p:custDataLst>
                <p:tags r:id="rId16"/>
              </p:custDataLst>
            </p:nvPr>
          </p:nvSpPr>
          <p:spPr>
            <a:xfrm>
              <a:off x="8280" y="7440"/>
              <a:ext cx="4700" cy="2400"/>
            </a:xfrm>
            <a:prstGeom prst="rect">
              <a:avLst/>
            </a:prstGeom>
            <a:noFill/>
          </p:spPr>
          <p:txBody>
            <a:bodyPr wrap="square" lIns="0" tIns="0" rIns="0" bIns="0" rtlCol="0" anchor="t">
              <a:noAutofit/>
            </a:bodyPr>
            <a:p>
              <a:pPr algn="l">
                <a:lnSpc>
                  <a:spcPct val="125000"/>
                </a:lnSpc>
              </a:pPr>
              <a:r>
                <a:rPr lang="en-US" altLang="en-US" sz="800">
                  <a:solidFill>
                    <a:schemeClr val="tx1"/>
                  </a:solidFill>
                  <a:latin typeface="Microsoft YaHei UI" panose="020B0503020204020204" charset="-122"/>
                  <a:ea typeface="Microsoft YaHei UI" panose="020B0503020204020204" charset="-122"/>
                </a:rPr>
                <a:t>The NVIDIA Omniverse and CARLA integration achieves millimeter-level physical simulation accuracy, with vehicle dynamics model errors less than 0.05°, and supports real-time interaction of more than 1000 agents</a:t>
              </a:r>
              <a:endParaRPr lang="ja-JP" altLang="en-US" sz="16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7"/>
              </p:custDataLst>
            </p:nvPr>
          </p:nvSpPr>
          <p:spPr>
            <a:xfrm>
              <a:off x="13620" y="6560"/>
              <a:ext cx="4740" cy="720"/>
            </a:xfrm>
            <a:prstGeom prst="rect">
              <a:avLst/>
            </a:prstGeom>
            <a:noFill/>
          </p:spPr>
          <p:txBody>
            <a:bodyPr wrap="square" lIns="0" tIns="0" rIns="0" bIns="0" rtlCol="0" anchor="t">
              <a:noAutofit/>
            </a:bodyPr>
            <a:p>
              <a:pPr algn="l">
                <a:lnSpc>
                  <a:spcPct val="125000"/>
                </a:lnSpc>
              </a:pPr>
              <a:r>
                <a:rPr lang="ja-JP" altLang="en-US" sz="1200">
                  <a:solidFill>
                    <a:schemeClr val="tx1"/>
                  </a:solidFill>
                  <a:latin typeface="微软雅黑" panose="020B0503020204020204" charset="-122"/>
                  <a:ea typeface="微软雅黑" panose="020B0503020204020204" charset="-122"/>
                </a:rPr>
                <a:t>Simulation training closed-loop innovation</a:t>
              </a:r>
              <a:endParaRPr lang="ja-JP" altLang="en-US" sz="2400">
                <a:solidFill>
                  <a:schemeClr val="tx1"/>
                </a:solidFill>
                <a:latin typeface="微软雅黑" panose="020B0503020204020204" charset="-122"/>
                <a:ea typeface="微软雅黑" panose="020B0503020204020204" charset="-122"/>
              </a:endParaRPr>
            </a:p>
          </p:txBody>
        </p:sp>
        <p:sp>
          <p:nvSpPr>
            <p:cNvPr id="14" name="文本框 13"/>
            <p:cNvSpPr txBox="1"/>
            <p:nvPr>
              <p:custDataLst>
                <p:tags r:id="rId18"/>
              </p:custDataLst>
            </p:nvPr>
          </p:nvSpPr>
          <p:spPr>
            <a:xfrm>
              <a:off x="13620" y="7440"/>
              <a:ext cx="4700" cy="2400"/>
            </a:xfrm>
            <a:prstGeom prst="rect">
              <a:avLst/>
            </a:prstGeom>
            <a:noFill/>
          </p:spPr>
          <p:txBody>
            <a:bodyPr wrap="square" lIns="0" tIns="0" rIns="0" bIns="0" rtlCol="0" anchor="t">
              <a:noAutofit/>
            </a:bodyPr>
            <a:p>
              <a:pPr algn="l">
                <a:lnSpc>
                  <a:spcPct val="125000"/>
                </a:lnSpc>
              </a:pPr>
              <a:r>
                <a:rPr lang="en-US" altLang="en-US" sz="800">
                  <a:solidFill>
                    <a:schemeClr val="tx1"/>
                  </a:solidFill>
                  <a:latin typeface="Microsoft YaHei UI" panose="020B0503020204020204" charset="-122"/>
                  <a:ea typeface="Microsoft YaHei UI" panose="020B0503020204020204" charset="-122"/>
                </a:rPr>
                <a:t>The latest version of Waymo reduces the reconstruction error of NeRF to 2.3cm, builds a virtual scene library of more than 100,000 high-precision models, and reduces the model iteration cycle from 3 weeks to 72 hours</a:t>
              </a:r>
              <a:endParaRPr lang="ja-JP" altLang="en-US" sz="1600">
                <a:solidFill>
                  <a:schemeClr val="tx1"/>
                </a:solidFill>
                <a:latin typeface="Microsoft YaHei UI" panose="020B0503020204020204" charset="-122"/>
                <a:ea typeface="Microsoft YaHei UI" panose="020B0503020204020204"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3"/>
            <p:custDataLst>
              <p:tags r:id="rId1"/>
            </p:custDataLst>
          </p:nvPr>
        </p:nvSpPr>
        <p:spPr/>
        <p:txBody>
          <a:bodyPr/>
          <a:p>
            <a:r>
              <a:rPr lang="zh-CN" altLang="en-US"/>
              <a:t>THE END</a:t>
            </a:r>
            <a:endParaRPr lang="zh-CN" altLang="en-US"/>
          </a:p>
        </p:txBody>
      </p:sp>
      <p:sp>
        <p:nvSpPr>
          <p:cNvPr id="4" name="标题 3"/>
          <p:cNvSpPr>
            <a:spLocks noGrp="1"/>
          </p:cNvSpPr>
          <p:nvPr>
            <p:ph type="ctrTitle" idx="14"/>
            <p:custDataLst>
              <p:tags r:id="rId2"/>
            </p:custDataLst>
          </p:nvPr>
        </p:nvSpPr>
        <p:spPr/>
        <p:txBody>
          <a:bodyPr/>
          <a:p>
            <a:r>
              <a:rPr lang="ja-JP" altLang="en-US" sz="3150"/>
              <a:t>thanks</a:t>
            </a:r>
            <a:endParaRPr lang="ja-JP" altLang="en-US" sz="63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标题 17"/>
          <p:cNvSpPr>
            <a:spLocks noGrp="1"/>
          </p:cNvSpPr>
          <p:nvPr>
            <p:ph type="ctrTitle" idx="13"/>
            <p:custDataLst>
              <p:tags r:id="rId1"/>
            </p:custDataLst>
          </p:nvPr>
        </p:nvSpPr>
        <p:spPr/>
        <p:txBody>
          <a:bodyPr/>
          <a:p>
            <a:r>
              <a:rPr lang="ja-JP" altLang="en-US"/>
              <a:t>catalogue</a:t>
            </a:r>
            <a:endParaRPr lang="ja-JP" altLang="en-US"/>
          </a:p>
        </p:txBody>
      </p:sp>
      <p:sp>
        <p:nvSpPr>
          <p:cNvPr id="19" name="副标题 18"/>
          <p:cNvSpPr>
            <a:spLocks noGrp="1"/>
          </p:cNvSpPr>
          <p:nvPr>
            <p:ph type="subTitle" idx="14"/>
            <p:custDataLst>
              <p:tags r:id="rId2"/>
            </p:custDataLst>
          </p:nvPr>
        </p:nvSpPr>
        <p:spPr/>
        <p:txBody>
          <a:bodyPr/>
          <a:p>
            <a:r>
              <a:rPr lang="zh-CN" altLang="en-US"/>
              <a:t>CONTENTS</a:t>
            </a:r>
            <a:endParaRPr lang="zh-CN" altLang="en-US"/>
          </a:p>
        </p:txBody>
      </p:sp>
      <p:grpSp>
        <p:nvGrpSpPr>
          <p:cNvPr id="20" name="组合 19"/>
          <p:cNvGrpSpPr/>
          <p:nvPr/>
        </p:nvGrpSpPr>
        <p:grpSpPr>
          <a:xfrm>
            <a:off x="4283075" y="1385570"/>
            <a:ext cx="7375525" cy="4024630"/>
            <a:chOff x="6745" y="2182"/>
            <a:chExt cx="11615" cy="6338"/>
          </a:xfrm>
        </p:grpSpPr>
        <p:sp>
          <p:nvSpPr>
            <p:cNvPr id="2" name="文本框 1"/>
            <p:cNvSpPr txBox="1"/>
            <p:nvPr>
              <p:custDataLst>
                <p:tags r:id="rId3"/>
              </p:custDataLst>
            </p:nvPr>
          </p:nvSpPr>
          <p:spPr>
            <a:xfrm>
              <a:off x="6745" y="2182"/>
              <a:ext cx="1670" cy="1523"/>
            </a:xfrm>
            <a:prstGeom prst="rect">
              <a:avLst/>
            </a:prstGeom>
            <a:noFill/>
          </p:spPr>
          <p:txBody>
            <a:bodyPr wrap="square" lIns="0" tIns="0" rIns="0" bIns="0" rtlCol="0" anchor="ctr">
              <a:noAutofit/>
            </a:bodyPr>
            <a:p>
              <a:pPr algn="ctr">
                <a:lnSpc>
                  <a:spcPct val="109000"/>
                </a:lnSpc>
              </a:pPr>
              <a:r>
                <a:rPr lang="en-US" altLang="en-US" sz="2900">
                  <a:solidFill>
                    <a:schemeClr val="accent2"/>
                  </a:solidFill>
                  <a:latin typeface="Microsoft YaHei UI" panose="020B0503020204020204" charset="-122"/>
                  <a:ea typeface="Microsoft YaHei UI" panose="020B0503020204020204" charset="-122"/>
                </a:rPr>
                <a:t>01</a:t>
              </a:r>
              <a:endParaRPr lang="en-US" altLang="en-US" sz="5800">
                <a:solidFill>
                  <a:schemeClr val="accent2"/>
                </a:solidFill>
                <a:latin typeface="Microsoft YaHei UI" panose="020B0503020204020204" charset="-122"/>
                <a:ea typeface="Microsoft YaHei UI" panose="020B0503020204020204" charset="-122"/>
              </a:endParaRPr>
            </a:p>
          </p:txBody>
        </p:sp>
        <p:sp>
          <p:nvSpPr>
            <p:cNvPr id="3" name="矩形 2"/>
            <p:cNvSpPr/>
            <p:nvPr>
              <p:custDataLst>
                <p:tags r:id="rId4"/>
              </p:custDataLst>
            </p:nvPr>
          </p:nvSpPr>
          <p:spPr>
            <a:xfrm>
              <a:off x="8700" y="2280"/>
              <a:ext cx="20" cy="144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5"/>
              </p:custDataLst>
            </p:nvPr>
          </p:nvSpPr>
          <p:spPr>
            <a:xfrm>
              <a:off x="9120" y="2280"/>
              <a:ext cx="3070" cy="1440"/>
            </a:xfrm>
            <a:prstGeom prst="rect">
              <a:avLst/>
            </a:prstGeom>
            <a:noFill/>
          </p:spPr>
          <p:txBody>
            <a:bodyPr wrap="square" lIns="0" tIns="0" rIns="0" bIns="0" rtlCol="0" anchor="ctr">
              <a:noAutofit/>
            </a:bodyPr>
            <a:p>
              <a:pPr algn="l">
                <a:lnSpc>
                  <a:spcPct val="125000"/>
                </a:lnSpc>
              </a:pPr>
              <a:r>
                <a:rPr lang="ja-JP" altLang="en-US" sz="1200">
                  <a:solidFill>
                    <a:schemeClr val="tx1"/>
                  </a:solidFill>
                  <a:latin typeface="Microsoft YaHei UI" panose="020B0503020204020204" charset="-122"/>
                  <a:ea typeface="Microsoft YaHei UI" panose="020B0503020204020204" charset="-122"/>
                </a:rPr>
                <a:t>Foundations and panoramic cognition</a:t>
              </a:r>
              <a:endParaRPr lang="ja-JP" altLang="en-US" sz="2400">
                <a:solidFill>
                  <a:schemeClr val="tx1"/>
                </a:solidFill>
                <a:latin typeface="Microsoft YaHei UI" panose="020B0503020204020204" charset="-122"/>
                <a:ea typeface="Microsoft YaHei UI" panose="020B0503020204020204" charset="-122"/>
              </a:endParaRPr>
            </a:p>
          </p:txBody>
        </p:sp>
        <p:sp>
          <p:nvSpPr>
            <p:cNvPr id="5" name="文本框 4"/>
            <p:cNvSpPr txBox="1"/>
            <p:nvPr>
              <p:custDataLst>
                <p:tags r:id="rId6"/>
              </p:custDataLst>
            </p:nvPr>
          </p:nvSpPr>
          <p:spPr>
            <a:xfrm>
              <a:off x="12915" y="2182"/>
              <a:ext cx="1670" cy="1523"/>
            </a:xfrm>
            <a:prstGeom prst="rect">
              <a:avLst/>
            </a:prstGeom>
            <a:noFill/>
          </p:spPr>
          <p:txBody>
            <a:bodyPr wrap="square" lIns="0" tIns="0" rIns="0" bIns="0" rtlCol="0" anchor="ctr">
              <a:noAutofit/>
            </a:bodyPr>
            <a:p>
              <a:pPr algn="ctr">
                <a:lnSpc>
                  <a:spcPct val="109000"/>
                </a:lnSpc>
              </a:pPr>
              <a:r>
                <a:rPr lang="en-US" altLang="en-US" sz="2900">
                  <a:solidFill>
                    <a:schemeClr val="accent2"/>
                  </a:solidFill>
                  <a:latin typeface="Microsoft YaHei UI" panose="020B0503020204020204" charset="-122"/>
                  <a:ea typeface="Microsoft YaHei UI" panose="020B0503020204020204" charset="-122"/>
                </a:rPr>
                <a:t>02</a:t>
              </a:r>
              <a:endParaRPr lang="en-US" altLang="en-US" sz="5800">
                <a:solidFill>
                  <a:schemeClr val="accent2"/>
                </a:solidFill>
                <a:latin typeface="Microsoft YaHei UI" panose="020B0503020204020204" charset="-122"/>
                <a:ea typeface="Microsoft YaHei UI" panose="020B0503020204020204" charset="-122"/>
              </a:endParaRPr>
            </a:p>
          </p:txBody>
        </p:sp>
        <p:sp>
          <p:nvSpPr>
            <p:cNvPr id="6" name="矩形 5"/>
            <p:cNvSpPr/>
            <p:nvPr>
              <p:custDataLst>
                <p:tags r:id="rId7"/>
              </p:custDataLst>
            </p:nvPr>
          </p:nvSpPr>
          <p:spPr>
            <a:xfrm>
              <a:off x="14870" y="2280"/>
              <a:ext cx="20" cy="144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8"/>
              </p:custDataLst>
            </p:nvPr>
          </p:nvSpPr>
          <p:spPr>
            <a:xfrm>
              <a:off x="15290" y="2280"/>
              <a:ext cx="3070" cy="1440"/>
            </a:xfrm>
            <a:prstGeom prst="rect">
              <a:avLst/>
            </a:prstGeom>
            <a:noFill/>
          </p:spPr>
          <p:txBody>
            <a:bodyPr wrap="square" lIns="0" tIns="0" rIns="0" bIns="0" rtlCol="0" anchor="ctr">
              <a:noAutofit/>
            </a:bodyPr>
            <a:p>
              <a:pPr algn="l">
                <a:lnSpc>
                  <a:spcPct val="125000"/>
                </a:lnSpc>
              </a:pPr>
              <a:r>
                <a:rPr lang="ja-JP" altLang="en-US" sz="1200">
                  <a:solidFill>
                    <a:schemeClr val="tx1"/>
                  </a:solidFill>
                  <a:latin typeface="Microsoft YaHei UI" panose="020B0503020204020204" charset="-122"/>
                  <a:ea typeface="Microsoft YaHei UI" panose="020B0503020204020204" charset="-122"/>
                </a:rPr>
                <a:t>The core technology deepening phase</a:t>
              </a:r>
              <a:endParaRPr lang="ja-JP"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9"/>
              </p:custDataLst>
            </p:nvPr>
          </p:nvSpPr>
          <p:spPr>
            <a:xfrm>
              <a:off x="6745" y="4582"/>
              <a:ext cx="1670" cy="1523"/>
            </a:xfrm>
            <a:prstGeom prst="rect">
              <a:avLst/>
            </a:prstGeom>
            <a:noFill/>
          </p:spPr>
          <p:txBody>
            <a:bodyPr wrap="square" lIns="0" tIns="0" rIns="0" bIns="0" rtlCol="0" anchor="ctr">
              <a:noAutofit/>
            </a:bodyPr>
            <a:p>
              <a:pPr algn="ctr">
                <a:lnSpc>
                  <a:spcPct val="109000"/>
                </a:lnSpc>
              </a:pPr>
              <a:r>
                <a:rPr lang="en-US" altLang="en-US" sz="2900">
                  <a:solidFill>
                    <a:schemeClr val="accent2"/>
                  </a:solidFill>
                  <a:latin typeface="Microsoft YaHei UI" panose="020B0503020204020204" charset="-122"/>
                  <a:ea typeface="Microsoft YaHei UI" panose="020B0503020204020204" charset="-122"/>
                </a:rPr>
                <a:t>03</a:t>
              </a:r>
              <a:endParaRPr lang="en-US" altLang="en-US" sz="5800">
                <a:solidFill>
                  <a:schemeClr val="accent2"/>
                </a:solidFill>
                <a:latin typeface="Microsoft YaHei UI" panose="020B0503020204020204" charset="-122"/>
                <a:ea typeface="Microsoft YaHei UI" panose="020B0503020204020204" charset="-122"/>
              </a:endParaRPr>
            </a:p>
          </p:txBody>
        </p:sp>
        <p:sp>
          <p:nvSpPr>
            <p:cNvPr id="9" name="矩形 8"/>
            <p:cNvSpPr/>
            <p:nvPr>
              <p:custDataLst>
                <p:tags r:id="rId10"/>
              </p:custDataLst>
            </p:nvPr>
          </p:nvSpPr>
          <p:spPr>
            <a:xfrm>
              <a:off x="8700" y="4680"/>
              <a:ext cx="20" cy="144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11"/>
              </p:custDataLst>
            </p:nvPr>
          </p:nvSpPr>
          <p:spPr>
            <a:xfrm>
              <a:off x="9120" y="4680"/>
              <a:ext cx="3070" cy="1440"/>
            </a:xfrm>
            <a:prstGeom prst="rect">
              <a:avLst/>
            </a:prstGeom>
            <a:noFill/>
          </p:spPr>
          <p:txBody>
            <a:bodyPr wrap="square" lIns="0" tIns="0" rIns="0" bIns="0" rtlCol="0" anchor="ctr">
              <a:noAutofit/>
            </a:bodyPr>
            <a:p>
              <a:pPr algn="l">
                <a:lnSpc>
                  <a:spcPct val="125000"/>
                </a:lnSpc>
              </a:pPr>
              <a:r>
                <a:rPr lang="ja-JP" altLang="en-US" sz="1200">
                  <a:solidFill>
                    <a:schemeClr val="tx1"/>
                  </a:solidFill>
                  <a:latin typeface="Microsoft YaHei UI" panose="020B0503020204020204" charset="-122"/>
                  <a:ea typeface="Microsoft YaHei UI" panose="020B0503020204020204" charset="-122"/>
                </a:rPr>
                <a:t>System implementation and optimization</a:t>
              </a:r>
              <a:endParaRPr lang="ja-JP"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2"/>
              </p:custDataLst>
            </p:nvPr>
          </p:nvSpPr>
          <p:spPr>
            <a:xfrm>
              <a:off x="12915" y="4582"/>
              <a:ext cx="1670" cy="1523"/>
            </a:xfrm>
            <a:prstGeom prst="rect">
              <a:avLst/>
            </a:prstGeom>
            <a:noFill/>
          </p:spPr>
          <p:txBody>
            <a:bodyPr wrap="square" lIns="0" tIns="0" rIns="0" bIns="0" rtlCol="0" anchor="ctr">
              <a:noAutofit/>
            </a:bodyPr>
            <a:p>
              <a:pPr algn="ctr">
                <a:lnSpc>
                  <a:spcPct val="109000"/>
                </a:lnSpc>
              </a:pPr>
              <a:r>
                <a:rPr lang="en-US" altLang="en-US" sz="2900">
                  <a:solidFill>
                    <a:schemeClr val="accent2"/>
                  </a:solidFill>
                  <a:latin typeface="Microsoft YaHei UI" panose="020B0503020204020204" charset="-122"/>
                  <a:ea typeface="Microsoft YaHei UI" panose="020B0503020204020204" charset="-122"/>
                </a:rPr>
                <a:t>04</a:t>
              </a:r>
              <a:endParaRPr lang="en-US" altLang="en-US" sz="5800">
                <a:solidFill>
                  <a:schemeClr val="accent2"/>
                </a:solidFill>
                <a:latin typeface="Microsoft YaHei UI" panose="020B0503020204020204" charset="-122"/>
                <a:ea typeface="Microsoft YaHei UI" panose="020B0503020204020204" charset="-122"/>
              </a:endParaRPr>
            </a:p>
          </p:txBody>
        </p:sp>
        <p:sp>
          <p:nvSpPr>
            <p:cNvPr id="12" name="矩形 11"/>
            <p:cNvSpPr/>
            <p:nvPr>
              <p:custDataLst>
                <p:tags r:id="rId13"/>
              </p:custDataLst>
            </p:nvPr>
          </p:nvSpPr>
          <p:spPr>
            <a:xfrm>
              <a:off x="14870" y="4680"/>
              <a:ext cx="20" cy="144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custDataLst>
                <p:tags r:id="rId14"/>
              </p:custDataLst>
            </p:nvPr>
          </p:nvSpPr>
          <p:spPr>
            <a:xfrm>
              <a:off x="15290" y="4680"/>
              <a:ext cx="3070" cy="1440"/>
            </a:xfrm>
            <a:prstGeom prst="rect">
              <a:avLst/>
            </a:prstGeom>
            <a:noFill/>
          </p:spPr>
          <p:txBody>
            <a:bodyPr wrap="square" lIns="0" tIns="0" rIns="0" bIns="0" rtlCol="0" anchor="ctr">
              <a:noAutofit/>
            </a:bodyPr>
            <a:p>
              <a:pPr algn="l">
                <a:lnSpc>
                  <a:spcPct val="125000"/>
                </a:lnSpc>
              </a:pPr>
              <a:r>
                <a:rPr lang="ja-JP" altLang="en-US" sz="1200">
                  <a:solidFill>
                    <a:schemeClr val="tx1"/>
                  </a:solidFill>
                  <a:latin typeface="Microsoft YaHei UI" panose="020B0503020204020204" charset="-122"/>
                  <a:ea typeface="Microsoft YaHei UI" panose="020B0503020204020204" charset="-122"/>
                </a:rPr>
                <a:t>Key technical challenges</a:t>
              </a:r>
              <a:endParaRPr lang="ja-JP" altLang="en-US" sz="24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5"/>
              </p:custDataLst>
            </p:nvPr>
          </p:nvSpPr>
          <p:spPr>
            <a:xfrm>
              <a:off x="6745" y="6982"/>
              <a:ext cx="1670" cy="1523"/>
            </a:xfrm>
            <a:prstGeom prst="rect">
              <a:avLst/>
            </a:prstGeom>
            <a:noFill/>
          </p:spPr>
          <p:txBody>
            <a:bodyPr wrap="square" lIns="0" tIns="0" rIns="0" bIns="0" rtlCol="0" anchor="ctr">
              <a:noAutofit/>
            </a:bodyPr>
            <a:p>
              <a:pPr algn="ctr">
                <a:lnSpc>
                  <a:spcPct val="109000"/>
                </a:lnSpc>
              </a:pPr>
              <a:r>
                <a:rPr lang="en-US" altLang="en-US" sz="2900">
                  <a:solidFill>
                    <a:schemeClr val="accent2"/>
                  </a:solidFill>
                  <a:latin typeface="Microsoft YaHei UI" panose="020B0503020204020204" charset="-122"/>
                  <a:ea typeface="Microsoft YaHei UI" panose="020B0503020204020204" charset="-122"/>
                </a:rPr>
                <a:t>05</a:t>
              </a:r>
              <a:endParaRPr lang="en-US" altLang="en-US" sz="5800">
                <a:solidFill>
                  <a:schemeClr val="accent2"/>
                </a:solidFill>
                <a:latin typeface="Microsoft YaHei UI" panose="020B0503020204020204" charset="-122"/>
                <a:ea typeface="Microsoft YaHei UI" panose="020B0503020204020204" charset="-122"/>
              </a:endParaRPr>
            </a:p>
          </p:txBody>
        </p:sp>
        <p:sp>
          <p:nvSpPr>
            <p:cNvPr id="15" name="矩形 14"/>
            <p:cNvSpPr/>
            <p:nvPr>
              <p:custDataLst>
                <p:tags r:id="rId16"/>
              </p:custDataLst>
            </p:nvPr>
          </p:nvSpPr>
          <p:spPr>
            <a:xfrm>
              <a:off x="8700" y="7080"/>
              <a:ext cx="20" cy="144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17"/>
              </p:custDataLst>
            </p:nvPr>
          </p:nvSpPr>
          <p:spPr>
            <a:xfrm>
              <a:off x="9120" y="7080"/>
              <a:ext cx="3070" cy="1440"/>
            </a:xfrm>
            <a:prstGeom prst="rect">
              <a:avLst/>
            </a:prstGeom>
            <a:noFill/>
          </p:spPr>
          <p:txBody>
            <a:bodyPr wrap="square" lIns="0" tIns="0" rIns="0" bIns="0" rtlCol="0" anchor="ctr">
              <a:noAutofit/>
            </a:bodyPr>
            <a:p>
              <a:pPr algn="l">
                <a:lnSpc>
                  <a:spcPct val="125000"/>
                </a:lnSpc>
              </a:pPr>
              <a:r>
                <a:rPr lang="ja-JP" altLang="en-US" sz="1200">
                  <a:solidFill>
                    <a:schemeClr val="tx1"/>
                  </a:solidFill>
                  <a:latin typeface="Microsoft YaHei UI" panose="020B0503020204020204" charset="-122"/>
                  <a:ea typeface="Microsoft YaHei UI" panose="020B0503020204020204" charset="-122"/>
                </a:rPr>
                <a:t>Results verification and prospects</a:t>
              </a:r>
              <a:endParaRPr lang="ja-JP" altLang="en-US" sz="2400">
                <a:solidFill>
                  <a:schemeClr val="tx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3"/>
            <p:custDataLst>
              <p:tags r:id="rId1"/>
            </p:custDataLst>
          </p:nvPr>
        </p:nvSpPr>
        <p:spPr/>
        <p:txBody>
          <a:bodyPr/>
          <a:p>
            <a:r>
              <a:rPr lang="ja-JP" altLang="en-US" sz="1900"/>
              <a:t>Foundations and panoramic cognition</a:t>
            </a:r>
            <a:endParaRPr lang="ja-JP" altLang="en-US" sz="3800"/>
          </a:p>
        </p:txBody>
      </p:sp>
      <p:sp>
        <p:nvSpPr>
          <p:cNvPr id="4" name="文本占位符 3"/>
          <p:cNvSpPr>
            <a:spLocks noGrp="1"/>
          </p:cNvSpPr>
          <p:nvPr>
            <p:ph type="body" idx="14"/>
            <p:custDataLst>
              <p:tags r:id="rId2"/>
            </p:custDataLst>
          </p:nvPr>
        </p:nvSpPr>
        <p:spPr/>
        <p:txBody>
          <a:bodyPr/>
          <a:p>
            <a:r>
              <a:rPr lang="en-US" altLang="en-US"/>
              <a:t>01</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0" y="0"/>
            <a:ext cx="12191365" cy="2590165"/>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pic>
        <p:nvPicPr>
          <p:cNvPr id="4" name="图片 3" descr="C:/Users/chang/AppData/Roaming/Kingsoft/office6/wppai/generateppt/0492ea76-88ff-4442-943f-8e1cc45b0981.jpg0492ea76-88ff-4442-943f-8e1cc45b0981"/>
          <p:cNvPicPr preferRelativeResize="0">
            <a:picLocks noChangeAspect="1"/>
          </p:cNvPicPr>
          <p:nvPr>
            <p:custDataLst>
              <p:tags r:id="rId3"/>
            </p:custDataLst>
          </p:nvPr>
        </p:nvPicPr>
        <p:blipFill>
          <a:blip r:embed="rId4"/>
          <a:srcRect t="9805" b="9805"/>
          <a:stretch>
            <a:fillRect/>
          </a:stretch>
        </p:blipFill>
        <p:spPr>
          <a:xfrm>
            <a:off x="609602" y="609603"/>
            <a:ext cx="10972800" cy="1777365"/>
          </a:xfrm>
          <a:prstGeom prst="rect">
            <a:avLst/>
          </a:pr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6"/>
            </p:custDataLst>
          </p:nvPr>
        </p:nvSpPr>
        <p:spPr>
          <a:xfrm>
            <a:off x="609603" y="2997202"/>
            <a:ext cx="11112502"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Methodology of domain cognition construction</a:t>
            </a:r>
            <a:endParaRPr lang="ja-JP" altLang="en-US" sz="4400">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609600" y="4216400"/>
            <a:ext cx="11049000" cy="2032000"/>
            <a:chOff x="960" y="6640"/>
            <a:chExt cx="17400" cy="3200"/>
          </a:xfrm>
        </p:grpSpPr>
        <p:sp>
          <p:nvSpPr>
            <p:cNvPr id="7" name="任意多边形 6"/>
            <p:cNvSpPr/>
            <p:nvPr>
              <p:custDataLst>
                <p:tags r:id="rId7"/>
              </p:custDataLst>
            </p:nvPr>
          </p:nvSpPr>
          <p:spPr>
            <a:xfrm>
              <a:off x="960" y="6640"/>
              <a:ext cx="80" cy="3200"/>
            </a:xfrm>
            <a:custGeom>
              <a:avLst/>
              <a:gdLst>
                <a:gd name="connisteX0" fmla="*/ 0 w 705"/>
                <a:gd name="connsiteY0" fmla="*/ 25402 h 28222"/>
                <a:gd name="connisteX1" fmla="*/ 25402 w 705"/>
                <a:gd name="connsiteY1" fmla="*/ 0 h 28222"/>
                <a:gd name="connisteX2" fmla="*/ 25402 w 705"/>
                <a:gd name="connsiteY2" fmla="*/ 0 h 28222"/>
                <a:gd name="connisteX3" fmla="*/ 50804 w 705"/>
                <a:gd name="connsiteY3" fmla="*/ 25402 h 28222"/>
                <a:gd name="connisteX4" fmla="*/ 50804 w 705"/>
                <a:gd name="connsiteY4" fmla="*/ 2006595 h 28222"/>
                <a:gd name="connisteX5" fmla="*/ 25402 w 705"/>
                <a:gd name="connsiteY5" fmla="*/ 2031997 h 28222"/>
                <a:gd name="connisteX6" fmla="*/ 25402 w 705"/>
                <a:gd name="connsiteY6" fmla="*/ 2031997 h 28222"/>
                <a:gd name="connisteX7" fmla="*/ 0 w 705"/>
                <a:gd name="connsiteY7" fmla="*/ 2006595 h 28222"/>
                <a:gd name="connisteX8" fmla="*/ 0 w 705"/>
                <a:gd name="connsiteY8" fmla="*/ 25402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2031998">
                  <a:moveTo>
                    <a:pt x="0" y="25402"/>
                  </a:moveTo>
                  <a:cubicBezTo>
                    <a:pt x="0" y="11375"/>
                    <a:pt x="11375" y="0"/>
                    <a:pt x="25402" y="0"/>
                  </a:cubicBezTo>
                  <a:lnTo>
                    <a:pt x="25402" y="0"/>
                  </a:lnTo>
                  <a:cubicBezTo>
                    <a:pt x="39429" y="0"/>
                    <a:pt x="50804" y="11375"/>
                    <a:pt x="50804" y="25402"/>
                  </a:cubicBezTo>
                  <a:lnTo>
                    <a:pt x="50804" y="2006596"/>
                  </a:lnTo>
                  <a:cubicBezTo>
                    <a:pt x="50804" y="2020632"/>
                    <a:pt x="39429" y="2031998"/>
                    <a:pt x="25402" y="2031998"/>
                  </a:cubicBezTo>
                  <a:lnTo>
                    <a:pt x="25402" y="2031998"/>
                  </a:lnTo>
                  <a:cubicBezTo>
                    <a:pt x="11375" y="2031998"/>
                    <a:pt x="0" y="2020632"/>
                    <a:pt x="0" y="20065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8"/>
              </p:custDataLst>
            </p:nvPr>
          </p:nvSpPr>
          <p:spPr>
            <a:xfrm>
              <a:off x="6960" y="6640"/>
              <a:ext cx="81" cy="3200"/>
            </a:xfrm>
            <a:custGeom>
              <a:avLst/>
              <a:gdLst>
                <a:gd name="connisteX0" fmla="*/ 0 w 705"/>
                <a:gd name="connsiteY0" fmla="*/ 25402 h 28222"/>
                <a:gd name="connisteX1" fmla="*/ 25402 w 705"/>
                <a:gd name="connsiteY1" fmla="*/ 0 h 28222"/>
                <a:gd name="connisteX2" fmla="*/ 25402 w 705"/>
                <a:gd name="connsiteY2" fmla="*/ 0 h 28222"/>
                <a:gd name="connisteX3" fmla="*/ 50804 w 705"/>
                <a:gd name="connsiteY3" fmla="*/ 25402 h 28222"/>
                <a:gd name="connisteX4" fmla="*/ 50804 w 705"/>
                <a:gd name="connsiteY4" fmla="*/ 2006595 h 28222"/>
                <a:gd name="connisteX5" fmla="*/ 25402 w 705"/>
                <a:gd name="connsiteY5" fmla="*/ 2031997 h 28222"/>
                <a:gd name="connisteX6" fmla="*/ 25402 w 705"/>
                <a:gd name="connsiteY6" fmla="*/ 2031997 h 28222"/>
                <a:gd name="connisteX7" fmla="*/ 0 w 705"/>
                <a:gd name="connsiteY7" fmla="*/ 2006595 h 28222"/>
                <a:gd name="connisteX8" fmla="*/ 0 w 705"/>
                <a:gd name="connsiteY8" fmla="*/ 25402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2031998">
                  <a:moveTo>
                    <a:pt x="0" y="25402"/>
                  </a:moveTo>
                  <a:cubicBezTo>
                    <a:pt x="0" y="11375"/>
                    <a:pt x="11375" y="0"/>
                    <a:pt x="25402" y="0"/>
                  </a:cubicBezTo>
                  <a:lnTo>
                    <a:pt x="25402" y="0"/>
                  </a:lnTo>
                  <a:cubicBezTo>
                    <a:pt x="39429" y="0"/>
                    <a:pt x="50804" y="11375"/>
                    <a:pt x="50804" y="25402"/>
                  </a:cubicBezTo>
                  <a:lnTo>
                    <a:pt x="50804" y="2006596"/>
                  </a:lnTo>
                  <a:cubicBezTo>
                    <a:pt x="50804" y="2020632"/>
                    <a:pt x="39429" y="2031998"/>
                    <a:pt x="25402" y="2031998"/>
                  </a:cubicBezTo>
                  <a:lnTo>
                    <a:pt x="25402" y="2031998"/>
                  </a:lnTo>
                  <a:cubicBezTo>
                    <a:pt x="11375" y="2031998"/>
                    <a:pt x="0" y="2020632"/>
                    <a:pt x="0" y="20065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9"/>
              </p:custDataLst>
            </p:nvPr>
          </p:nvSpPr>
          <p:spPr>
            <a:xfrm>
              <a:off x="1200" y="6640"/>
              <a:ext cx="51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High value literature screening criteria</a:t>
              </a:r>
              <a:endParaRPr lang="ja-JP"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0"/>
              </p:custDataLst>
            </p:nvPr>
          </p:nvSpPr>
          <p:spPr>
            <a:xfrm>
              <a:off x="1200" y="7440"/>
              <a:ext cx="512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Three highly cited reviews (e.g., World Models for Autonomous Driving) were selected to analyze breakthrough papers with more than 500 citations between 2018 and 2025 and construct a technology evolution timeline</a:t>
              </a:r>
              <a:endParaRPr lang="ja-JP" altLang="en-US" sz="1600">
                <a:solidFill>
                  <a:schemeClr val="tx1"/>
                </a:solidFill>
                <a:latin typeface="微软雅黑" panose="020B0503020204020204" charset="-122"/>
                <a:ea typeface="微软雅黑" panose="020B0503020204020204" charset="-122"/>
              </a:endParaRPr>
            </a:p>
          </p:txBody>
        </p:sp>
        <p:sp>
          <p:nvSpPr>
            <p:cNvPr id="13" name="任意多边形 12"/>
            <p:cNvSpPr/>
            <p:nvPr>
              <p:custDataLst>
                <p:tags r:id="rId11"/>
              </p:custDataLst>
            </p:nvPr>
          </p:nvSpPr>
          <p:spPr>
            <a:xfrm>
              <a:off x="12960" y="6640"/>
              <a:ext cx="80" cy="3200"/>
            </a:xfrm>
            <a:custGeom>
              <a:avLst/>
              <a:gdLst>
                <a:gd name="connisteX0" fmla="*/ 0 w 705"/>
                <a:gd name="connsiteY0" fmla="*/ 25402 h 28222"/>
                <a:gd name="connisteX1" fmla="*/ 25402 w 705"/>
                <a:gd name="connsiteY1" fmla="*/ 0 h 28222"/>
                <a:gd name="connisteX2" fmla="*/ 25402 w 705"/>
                <a:gd name="connsiteY2" fmla="*/ 0 h 28222"/>
                <a:gd name="connisteX3" fmla="*/ 50804 w 705"/>
                <a:gd name="connsiteY3" fmla="*/ 25402 h 28222"/>
                <a:gd name="connisteX4" fmla="*/ 50804 w 705"/>
                <a:gd name="connsiteY4" fmla="*/ 2006595 h 28222"/>
                <a:gd name="connisteX5" fmla="*/ 25402 w 705"/>
                <a:gd name="connsiteY5" fmla="*/ 2031997 h 28222"/>
                <a:gd name="connisteX6" fmla="*/ 25402 w 705"/>
                <a:gd name="connsiteY6" fmla="*/ 2031997 h 28222"/>
                <a:gd name="connisteX7" fmla="*/ 0 w 705"/>
                <a:gd name="connsiteY7" fmla="*/ 2006595 h 28222"/>
                <a:gd name="connisteX8" fmla="*/ 0 w 705"/>
                <a:gd name="connsiteY8" fmla="*/ 25402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2031998">
                  <a:moveTo>
                    <a:pt x="0" y="25402"/>
                  </a:moveTo>
                  <a:cubicBezTo>
                    <a:pt x="0" y="11375"/>
                    <a:pt x="11375" y="0"/>
                    <a:pt x="25402" y="0"/>
                  </a:cubicBezTo>
                  <a:lnTo>
                    <a:pt x="25402" y="0"/>
                  </a:lnTo>
                  <a:cubicBezTo>
                    <a:pt x="39429" y="0"/>
                    <a:pt x="50804" y="11375"/>
                    <a:pt x="50804" y="25402"/>
                  </a:cubicBezTo>
                  <a:lnTo>
                    <a:pt x="50804" y="2006596"/>
                  </a:lnTo>
                  <a:cubicBezTo>
                    <a:pt x="50804" y="2020632"/>
                    <a:pt x="39429" y="2031998"/>
                    <a:pt x="25402" y="2031998"/>
                  </a:cubicBezTo>
                  <a:lnTo>
                    <a:pt x="25402" y="2031998"/>
                  </a:lnTo>
                  <a:cubicBezTo>
                    <a:pt x="11375" y="2031998"/>
                    <a:pt x="0" y="2020632"/>
                    <a:pt x="0" y="2006596"/>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2"/>
              </p:custDataLst>
            </p:nvPr>
          </p:nvSpPr>
          <p:spPr>
            <a:xfrm>
              <a:off x="7200" y="6640"/>
              <a:ext cx="51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Knowledge tree build tool chain</a:t>
              </a:r>
              <a:endParaRPr lang="ja-JP"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3"/>
              </p:custDataLst>
            </p:nvPr>
          </p:nvSpPr>
          <p:spPr>
            <a:xfrm>
              <a:off x="7200" y="7440"/>
              <a:ext cx="512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Using XMind to build a dynamic knowledge graph, 15+ key technology nodes (CNN→Transformer→World Model) are associated, and 6 typical application cases such as Tesla FSD V12 are annotated</a:t>
              </a:r>
              <a:endParaRPr lang="ja-JP" altLang="en-US" sz="1600">
                <a:solidFill>
                  <a:schemeClr val="tx1"/>
                </a:solidFill>
                <a:latin typeface="微软雅黑" panose="020B0503020204020204" charset="-122"/>
                <a:ea typeface="微软雅黑" panose="020B0503020204020204" charset="-122"/>
              </a:endParaRPr>
            </a:p>
          </p:txBody>
        </p:sp>
        <p:sp>
          <p:nvSpPr>
            <p:cNvPr id="14" name="文本框 13"/>
            <p:cNvSpPr txBox="1"/>
            <p:nvPr>
              <p:custDataLst>
                <p:tags r:id="rId14"/>
              </p:custDataLst>
            </p:nvPr>
          </p:nvSpPr>
          <p:spPr>
            <a:xfrm>
              <a:off x="13200" y="6640"/>
              <a:ext cx="51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Framework for variance analysis</a:t>
              </a:r>
              <a:endParaRPr lang="ja-JP"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13200" y="7440"/>
              <a:ext cx="512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微软雅黑" panose="020B0503020204020204" charset="-122"/>
                  <a:ea typeface="微软雅黑" panose="020B0503020204020204" charset="-122"/>
                </a:rPr>
                <a:t>Establishing a modular vs. end-to-end comparison matrix: Teslas AP2.0 system contains 87 modules, while FSD V12 retains only three neural network layers, reducing inference latency by 40%</a:t>
              </a:r>
              <a:endParaRPr lang="en-US" altLang="ja-JP" sz="1600">
                <a:solidFill>
                  <a:schemeClr val="tx1"/>
                </a:solidFill>
                <a:latin typeface="微软雅黑" panose="020B0503020204020204" charset="-122"/>
                <a:ea typeface="微软雅黑" panose="020B0503020204020204" charset="-122"/>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2298701" y="609603"/>
            <a:ext cx="9283702" cy="761997"/>
          </a:xfrm>
          <a:noFill/>
        </p:spPr>
        <p:txBody>
          <a:bodyPr lIns="0" tIns="0" rIns="0" bIns="0" anchor="t">
            <a:noAutofit/>
          </a:bodyPr>
          <a:p>
            <a:pPr algn="r">
              <a:lnSpc>
                <a:spcPct val="114000"/>
              </a:lnSpc>
            </a:pPr>
            <a:r>
              <a:rPr lang="en-US" altLang="en-US" sz="2200">
                <a:solidFill>
                  <a:schemeClr val="tx1"/>
                </a:solidFill>
                <a:latin typeface="Microsoft YaHei UI" panose="020B0503020204020204" charset="-122"/>
                <a:ea typeface="Microsoft YaHei UI" panose="020B0503020204020204" charset="-122"/>
              </a:rPr>
              <a:t>CARLA development environment build</a:t>
            </a:r>
            <a:endParaRPr lang="ja-JP" altLang="en-US" sz="4400">
              <a:solidFill>
                <a:schemeClr val="tx1"/>
              </a:solidFill>
              <a:latin typeface="Microsoft YaHei UI" panose="020B0503020204020204" charset="-122"/>
              <a:ea typeface="Microsoft YaHei UI" panose="020B0503020204020204" charset="-122"/>
            </a:endParaRPr>
          </a:p>
        </p:txBody>
      </p:sp>
      <p:pic>
        <p:nvPicPr>
          <p:cNvPr id="3" name="图片 2"/>
          <p:cNvPicPr/>
          <p:nvPr>
            <p:custDataLst>
              <p:tags r:id="rId2"/>
            </p:custDataLst>
          </p:nvPr>
        </p:nvPicPr>
        <p:blipFill>
          <a:blip r:embed="rId3"/>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22" name="组合 21"/>
          <p:cNvGrpSpPr/>
          <p:nvPr/>
        </p:nvGrpSpPr>
        <p:grpSpPr>
          <a:xfrm>
            <a:off x="609600" y="1828800"/>
            <a:ext cx="10972802" cy="4419603"/>
            <a:chOff x="960" y="2880"/>
            <a:chExt cx="17280" cy="6960"/>
          </a:xfrm>
        </p:grpSpPr>
        <p:pic>
          <p:nvPicPr>
            <p:cNvPr id="4" name="图片 3" descr="C:/Users/chang/AppData/Roaming/Kingsoft/office6/wppai/generateppt/943897c78505ebe04688cb4659f929c7.jpg943897c78505ebe04688cb4659f929c7"/>
            <p:cNvPicPr preferRelativeResize="0">
              <a:picLocks noChangeAspect="1"/>
            </p:cNvPicPr>
            <p:nvPr>
              <p:custDataLst>
                <p:tags r:id="rId4"/>
              </p:custDataLst>
            </p:nvPr>
          </p:nvPicPr>
          <p:blipFill>
            <a:blip r:embed="rId5"/>
            <a:srcRect l="-9" t="8276" r="9" b="8276"/>
            <a:stretch>
              <a:fillRect/>
            </a:stretch>
          </p:blipFill>
          <p:spPr>
            <a:xfrm>
              <a:off x="960" y="2880"/>
              <a:ext cx="5600" cy="3120"/>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矩形 6"/>
            <p:cNvSpPr/>
            <p:nvPr>
              <p:custDataLst>
                <p:tags r:id="rId7"/>
              </p:custDataLst>
            </p:nvPr>
          </p:nvSpPr>
          <p:spPr>
            <a:xfrm>
              <a:off x="960" y="6000"/>
              <a:ext cx="5600" cy="384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C:/Users/chang/AppData/Roaming/Kingsoft/office6/wppai/generateppt/f63fcafc832d6fedd014f3ce82a61030.jpgf63fcafc832d6fedd014f3ce82a61030"/>
            <p:cNvPicPr preferRelativeResize="0">
              <a:picLocks noChangeAspect="1"/>
            </p:cNvPicPr>
            <p:nvPr>
              <p:custDataLst>
                <p:tags r:id="rId8"/>
              </p:custDataLst>
            </p:nvPr>
          </p:nvPicPr>
          <p:blipFill>
            <a:blip r:embed="rId9"/>
            <a:srcRect t="463" b="463"/>
            <a:stretch>
              <a:fillRect/>
            </a:stretch>
          </p:blipFill>
          <p:spPr>
            <a:xfrm>
              <a:off x="6800" y="2880"/>
              <a:ext cx="5600" cy="3120"/>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3" name="矩形 12"/>
            <p:cNvSpPr/>
            <p:nvPr>
              <p:custDataLst>
                <p:tags r:id="rId10"/>
              </p:custDataLst>
            </p:nvPr>
          </p:nvSpPr>
          <p:spPr>
            <a:xfrm>
              <a:off x="6800" y="6000"/>
              <a:ext cx="5600" cy="384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11"/>
              </p:custDataLst>
            </p:nvPr>
          </p:nvSpPr>
          <p:spPr>
            <a:xfrm>
              <a:off x="1440" y="6320"/>
              <a:ext cx="47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Multi-sensor fusion configuration</a:t>
              </a:r>
              <a:endParaRPr lang="ja-JP"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2"/>
              </p:custDataLst>
            </p:nvPr>
          </p:nvSpPr>
          <p:spPr>
            <a:xfrm>
              <a:off x="1440" y="7120"/>
              <a:ext cx="472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Deploy 4K camera +16-line lidar +IMU combination, set 20Hz synchronous sampling rate, achieve ± 2cm pose alignment accuracy in Town05 scene</a:t>
              </a:r>
              <a:endParaRPr lang="ja-JP" altLang="en-US" sz="1600">
                <a:solidFill>
                  <a:schemeClr val="tx1"/>
                </a:solidFill>
                <a:latin typeface="Microsoft YaHei UI" panose="020B0503020204020204" charset="-122"/>
                <a:ea typeface="Microsoft YaHei UI" panose="020B0503020204020204" charset="-122"/>
              </a:endParaRPr>
            </a:p>
          </p:txBody>
        </p:sp>
        <p:pic>
          <p:nvPicPr>
            <p:cNvPr id="16" name="图片 15" descr="C:/Users/chang/AppData/Roaming/Kingsoft/office6/wppai/generateppt/f8e72f2a3083d4d4bff67c43f0dff921.jpgf8e72f2a3083d4d4bff67c43f0dff921"/>
            <p:cNvPicPr preferRelativeResize="0">
              <a:picLocks noChangeAspect="1"/>
            </p:cNvPicPr>
            <p:nvPr>
              <p:custDataLst>
                <p:tags r:id="rId13"/>
              </p:custDataLst>
            </p:nvPr>
          </p:nvPicPr>
          <p:blipFill>
            <a:blip r:embed="rId14"/>
            <a:srcRect t="463" b="463"/>
            <a:stretch>
              <a:fillRect/>
            </a:stretch>
          </p:blipFill>
          <p:spPr>
            <a:xfrm>
              <a:off x="12640" y="2880"/>
              <a:ext cx="5600" cy="3120"/>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9" name="矩形 18"/>
            <p:cNvSpPr/>
            <p:nvPr>
              <p:custDataLst>
                <p:tags r:id="rId15"/>
              </p:custDataLst>
            </p:nvPr>
          </p:nvSpPr>
          <p:spPr>
            <a:xfrm>
              <a:off x="12640" y="6000"/>
              <a:ext cx="5600" cy="384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6"/>
              </p:custDataLst>
            </p:nvPr>
          </p:nvSpPr>
          <p:spPr>
            <a:xfrm>
              <a:off x="7280" y="6320"/>
              <a:ext cx="47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Toolchain integration solution</a:t>
              </a:r>
              <a:endParaRPr lang="ja-JP"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7"/>
              </p:custDataLst>
            </p:nvPr>
          </p:nvSpPr>
          <p:spPr>
            <a:xfrm>
              <a:off x="7280" y="7120"/>
              <a:ext cx="472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Building a PyTorch 2.1+CARLA 0.9.14+Docker environment, developing data bridge middleware to achieve 200FPS image transmission, and optimizing memory usage by 35%</a:t>
              </a:r>
              <a:endParaRPr lang="en-US" altLang="ja-JP" sz="16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18"/>
              </p:custDataLst>
            </p:nvPr>
          </p:nvSpPr>
          <p:spPr>
            <a:xfrm>
              <a:off x="13120" y="6320"/>
              <a:ext cx="476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Data pathway validation method</a:t>
              </a:r>
              <a:endParaRPr lang="ja-JP" altLang="en-US" sz="24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9"/>
              </p:custDataLst>
            </p:nvPr>
          </p:nvSpPr>
          <p:spPr>
            <a:xfrm>
              <a:off x="13120" y="7120"/>
              <a:ext cx="4720" cy="240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Design end-to-end data pipeline test case: the full link delay from sensor raw data (RGBD) to control command (Steer/Throttle) is less than 50ms, meeting the real-time requirements</a:t>
              </a:r>
              <a:endParaRPr lang="ja-JP" altLang="en-US" sz="1600">
                <a:solidFill>
                  <a:schemeClr val="tx1"/>
                </a:solidFill>
                <a:latin typeface="Microsoft YaHei UI" panose="020B0503020204020204" charset="-122"/>
                <a:ea typeface="Microsoft YaHei UI" panose="020B0503020204020204" charset="-122"/>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11112502" cy="761997"/>
          </a:xfrm>
          <a:noFill/>
        </p:spPr>
        <p:txBody>
          <a:bodyPr lIns="0" tIns="0" rIns="0" bIns="0" anchor="t">
            <a:noAutofit/>
          </a:bodyPr>
          <a:p>
            <a:pPr algn="l">
              <a:lnSpc>
                <a:spcPct val="114000"/>
              </a:lnSpc>
            </a:pPr>
            <a:r>
              <a:rPr lang="ja-JP" altLang="en-US" sz="2200">
                <a:solidFill>
                  <a:schemeClr val="bg1"/>
                </a:solidFill>
                <a:latin typeface="Microsoft YaHei UI" panose="020B0503020204020204" charset="-122"/>
                <a:ea typeface="Microsoft YaHei UI" panose="020B0503020204020204" charset="-122"/>
              </a:rPr>
              <a:t>Classic model NVIDIA PilotNet reproduced</a:t>
            </a:r>
            <a:endParaRPr lang="ja-JP" altLang="en-US" sz="4400">
              <a:solidFill>
                <a:schemeClr val="bg1"/>
              </a:solidFill>
              <a:latin typeface="Microsoft YaHei UI" panose="020B0503020204020204" charset="-122"/>
              <a:ea typeface="Microsoft YaHei UI" panose="020B0503020204020204" charset="-122"/>
            </a:endParaRPr>
          </a:p>
        </p:txBody>
      </p:sp>
      <p:grpSp>
        <p:nvGrpSpPr>
          <p:cNvPr id="22" name="组合 21"/>
          <p:cNvGrpSpPr/>
          <p:nvPr/>
        </p:nvGrpSpPr>
        <p:grpSpPr>
          <a:xfrm>
            <a:off x="609600" y="1828800"/>
            <a:ext cx="10972796" cy="4423818"/>
            <a:chOff x="960" y="2880"/>
            <a:chExt cx="17280" cy="6967"/>
          </a:xfrm>
        </p:grpSpPr>
        <p:pic>
          <p:nvPicPr>
            <p:cNvPr id="4" name="图片 3" descr="C:/Users/chang/AppData/Roaming/Kingsoft/office6/wppai/generateppt/6694c66bda114a3f8ac3fd7c27c215f4.jpg6694c66bda114a3f8ac3fd7c27c215f4"/>
            <p:cNvPicPr preferRelativeResize="0">
              <a:picLocks noChangeAspect="1"/>
            </p:cNvPicPr>
            <p:nvPr>
              <p:custDataLst>
                <p:tags r:id="rId4"/>
              </p:custDataLst>
            </p:nvPr>
          </p:nvPicPr>
          <p:blipFill>
            <a:blip r:embed="rId5"/>
            <a:srcRect t="8494" b="8494"/>
            <a:stretch>
              <a:fillRect/>
            </a:stretch>
          </p:blipFill>
          <p:spPr>
            <a:xfrm>
              <a:off x="960" y="2880"/>
              <a:ext cx="4000" cy="2213"/>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矩形 6"/>
            <p:cNvSpPr/>
            <p:nvPr>
              <p:custDataLst>
                <p:tags r:id="rId7"/>
              </p:custDataLst>
            </p:nvPr>
          </p:nvSpPr>
          <p:spPr>
            <a:xfrm>
              <a:off x="4960" y="2880"/>
              <a:ext cx="13280" cy="222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C:/Users/chang/AppData/Roaming/Kingsoft/office6/wppai/generateppt/e41c35d6f072c421_img1.pnge41c35d6f072c421_img1"/>
            <p:cNvPicPr preferRelativeResize="0">
              <a:picLocks noChangeAspect="1"/>
            </p:cNvPicPr>
            <p:nvPr>
              <p:custDataLst>
                <p:tags r:id="rId8"/>
              </p:custDataLst>
            </p:nvPr>
          </p:nvPicPr>
          <p:blipFill>
            <a:blip r:embed="rId9"/>
            <a:srcRect t="822" b="822"/>
            <a:stretch>
              <a:fillRect/>
            </a:stretch>
          </p:blipFill>
          <p:spPr>
            <a:xfrm>
              <a:off x="960" y="5253"/>
              <a:ext cx="4000" cy="2213"/>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3" name="矩形 12"/>
            <p:cNvSpPr/>
            <p:nvPr>
              <p:custDataLst>
                <p:tags r:id="rId10"/>
              </p:custDataLst>
            </p:nvPr>
          </p:nvSpPr>
          <p:spPr>
            <a:xfrm>
              <a:off x="4960" y="5253"/>
              <a:ext cx="13280" cy="222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11"/>
              </p:custDataLst>
            </p:nvPr>
          </p:nvSpPr>
          <p:spPr>
            <a:xfrm>
              <a:off x="5440" y="3147"/>
              <a:ext cx="1244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Model architecture replication points</a:t>
              </a:r>
              <a:endParaRPr lang="ja-JP"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2"/>
              </p:custDataLst>
            </p:nvPr>
          </p:nvSpPr>
          <p:spPr>
            <a:xfrm>
              <a:off x="5440" y="3867"/>
              <a:ext cx="1240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Implement a 9-layer CNN network (including 5 convolutions +3 full connections), input 872x256 RGB image, output steering angle prediction, error ± 1.5° (CARLA Town01 test)</a:t>
              </a:r>
              <a:endParaRPr lang="ja-JP" altLang="en-US" sz="1600">
                <a:solidFill>
                  <a:schemeClr val="tx1"/>
                </a:solidFill>
                <a:latin typeface="Microsoft YaHei UI" panose="020B0503020204020204" charset="-122"/>
                <a:ea typeface="Microsoft YaHei UI" panose="020B0503020204020204" charset="-122"/>
              </a:endParaRPr>
            </a:p>
          </p:txBody>
        </p:sp>
        <p:pic>
          <p:nvPicPr>
            <p:cNvPr id="16" name="图片 15" descr="C:/Users/chang/AppData/Roaming/Kingsoft/office6/wppai/generateppt/d6e4d74cde89edc26f63f35904b60221.jpgd6e4d74cde89edc26f63f35904b60221"/>
            <p:cNvPicPr preferRelativeResize="0">
              <a:picLocks noChangeAspect="1"/>
            </p:cNvPicPr>
            <p:nvPr>
              <p:custDataLst>
                <p:tags r:id="rId13"/>
              </p:custDataLst>
            </p:nvPr>
          </p:nvPicPr>
          <p:blipFill>
            <a:blip r:embed="rId14"/>
            <a:srcRect t="8494" b="8494"/>
            <a:stretch>
              <a:fillRect/>
            </a:stretch>
          </p:blipFill>
          <p:spPr>
            <a:xfrm>
              <a:off x="960" y="7627"/>
              <a:ext cx="4000" cy="2213"/>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9" name="矩形 18"/>
            <p:cNvSpPr/>
            <p:nvPr>
              <p:custDataLst>
                <p:tags r:id="rId15"/>
              </p:custDataLst>
            </p:nvPr>
          </p:nvSpPr>
          <p:spPr>
            <a:xfrm>
              <a:off x="4960" y="7627"/>
              <a:ext cx="13280" cy="222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6"/>
              </p:custDataLst>
            </p:nvPr>
          </p:nvSpPr>
          <p:spPr>
            <a:xfrm>
              <a:off x="5440" y="5520"/>
              <a:ext cx="1244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Behavioral cloning data strategy</a:t>
              </a:r>
              <a:endParaRPr lang="ja-JP"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7"/>
              </p:custDataLst>
            </p:nvPr>
          </p:nvSpPr>
          <p:spPr>
            <a:xfrm>
              <a:off x="5440" y="6240"/>
              <a:ext cx="1240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Collect 10 hours of expert driving data (including rain, fog and other 6 kinds of weather), apply perspective transformation + random occlusion enhancement, the data set expanded to 500,000 frames</a:t>
              </a:r>
              <a:endParaRPr lang="ja-JP" altLang="en-US" sz="16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18"/>
              </p:custDataLst>
            </p:nvPr>
          </p:nvSpPr>
          <p:spPr>
            <a:xfrm>
              <a:off x="5440" y="7893"/>
              <a:ext cx="1244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Closed-loop verification methodology</a:t>
              </a:r>
              <a:endParaRPr lang="ja-JP" altLang="en-US" sz="24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9"/>
              </p:custDataLst>
            </p:nvPr>
          </p:nvSpPr>
          <p:spPr>
            <a:xfrm>
              <a:off x="5440" y="8613"/>
              <a:ext cx="1240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In CARLA, an eight-character loop route was set to achieve continuous 15 minutes of hands-free driving with a lateral offset standard deviation of &lt;0.3m and 40% performance beyond the baseline model</a:t>
              </a:r>
              <a:endParaRPr lang="ja-JP" altLang="en-US" sz="1600">
                <a:solidFill>
                  <a:schemeClr val="tx1"/>
                </a:solidFill>
                <a:latin typeface="Microsoft YaHei UI" panose="020B0503020204020204" charset="-122"/>
                <a:ea typeface="Microsoft YaHei UI" panose="020B0503020204020204" charset="-122"/>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ja-JP" altLang="en-US" sz="1900"/>
              <a:t>The core technology deepening phase</a:t>
            </a:r>
            <a:endParaRPr lang="ja-JP" altLang="en-US" sz="3800"/>
          </a:p>
        </p:txBody>
      </p:sp>
      <p:sp>
        <p:nvSpPr>
          <p:cNvPr id="3" name="文本占位符 2"/>
          <p:cNvSpPr>
            <a:spLocks noGrp="1"/>
          </p:cNvSpPr>
          <p:nvPr>
            <p:ph type="body" idx="14"/>
            <p:custDataLst>
              <p:tags r:id="rId2"/>
            </p:custDataLst>
          </p:nvPr>
        </p:nvSpPr>
        <p:spPr/>
        <p:txBody>
          <a:bodyPr/>
          <a:p>
            <a:r>
              <a:rPr lang="en-US" altLang="en-US"/>
              <a:t>02</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2438403" y="609603"/>
            <a:ext cx="9283702" cy="761997"/>
          </a:xfrm>
          <a:noFill/>
        </p:spPr>
        <p:txBody>
          <a:bodyPr lIns="0" tIns="0" rIns="0" bIns="0" anchor="t">
            <a:noAutofit/>
          </a:bodyPr>
          <a:p>
            <a:pPr algn="l">
              <a:lnSpc>
                <a:spcPct val="114000"/>
              </a:lnSpc>
            </a:pPr>
            <a:r>
              <a:rPr lang="ja-JP" altLang="en-US" sz="2200">
                <a:solidFill>
                  <a:schemeClr val="tx1"/>
                </a:solidFill>
                <a:latin typeface="Microsoft YaHei UI" panose="020B0503020204020204" charset="-122"/>
                <a:ea typeface="Microsoft YaHei UI" panose="020B0503020204020204" charset="-122"/>
              </a:rPr>
              <a:t>Core technology of deep reinforcement learning</a:t>
            </a:r>
            <a:endParaRPr lang="ja-JP" altLang="en-US" sz="4400">
              <a:solidFill>
                <a:schemeClr val="tx1"/>
              </a:solidFill>
              <a:latin typeface="Microsoft YaHei UI" panose="020B0503020204020204" charset="-122"/>
              <a:ea typeface="Microsoft YaHei UI" panose="020B0503020204020204" charset="-122"/>
            </a:endParaRPr>
          </a:p>
        </p:txBody>
      </p:sp>
      <p:grpSp>
        <p:nvGrpSpPr>
          <p:cNvPr id="19" name="组合 18"/>
          <p:cNvGrpSpPr/>
          <p:nvPr/>
        </p:nvGrpSpPr>
        <p:grpSpPr>
          <a:xfrm>
            <a:off x="2438400" y="1905000"/>
            <a:ext cx="9220200" cy="4266565"/>
            <a:chOff x="3840" y="3000"/>
            <a:chExt cx="14520" cy="6719"/>
          </a:xfrm>
        </p:grpSpPr>
        <p:pic>
          <p:nvPicPr>
            <p:cNvPr id="4" name="图片 3" descr="C:/Users/chang/AppData/Roaming/Kingsoft/office6/wppai/generateppt/0125886e-c92c-42ab-9138-8a46a4d16f2f.jpg0125886e-c92c-42ab-9138-8a46a4d16f2f"/>
            <p:cNvPicPr preferRelativeResize="0">
              <a:picLocks noChangeAspect="1"/>
            </p:cNvPicPr>
            <p:nvPr>
              <p:custDataLst>
                <p:tags r:id="rId4"/>
              </p:custDataLst>
            </p:nvPr>
          </p:nvPicPr>
          <p:blipFill>
            <a:blip r:embed="rId5"/>
            <a:srcRect l="-26" r="26"/>
            <a:stretch>
              <a:fillRect/>
            </a:stretch>
          </p:blipFill>
          <p:spPr>
            <a:xfrm>
              <a:off x="3840" y="3000"/>
              <a:ext cx="1919" cy="1919"/>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9" name="图片 8" descr="C:/Users/chang/AppData/Roaming/Kingsoft/office6/wppai/generateppt/b82802b3-60c5-4422-8cca-211b51ea880a.jpgb82802b3-60c5-4422-8cca-211b51ea880a"/>
            <p:cNvPicPr preferRelativeResize="0">
              <a:picLocks noChangeAspect="1"/>
            </p:cNvPicPr>
            <p:nvPr>
              <p:custDataLst>
                <p:tags r:id="rId7"/>
              </p:custDataLst>
            </p:nvPr>
          </p:nvPicPr>
          <p:blipFill>
            <a:blip r:embed="rId8"/>
            <a:srcRect l="-26" r="26"/>
            <a:stretch>
              <a:fillRect/>
            </a:stretch>
          </p:blipFill>
          <p:spPr>
            <a:xfrm>
              <a:off x="3840" y="5400"/>
              <a:ext cx="1919" cy="1919"/>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文本框 6"/>
            <p:cNvSpPr txBox="1"/>
            <p:nvPr>
              <p:custDataLst>
                <p:tags r:id="rId9"/>
              </p:custDataLst>
            </p:nvPr>
          </p:nvSpPr>
          <p:spPr>
            <a:xfrm>
              <a:off x="6160" y="3080"/>
              <a:ext cx="12200" cy="640"/>
            </a:xfrm>
            <a:prstGeom prst="rect">
              <a:avLst/>
            </a:prstGeom>
            <a:noFill/>
          </p:spPr>
          <p:txBody>
            <a:bodyPr wrap="square" lIns="0" tIns="0" rIns="0" bIns="0" rtlCol="0" anchor="t">
              <a:noAutofit/>
            </a:bodyPr>
            <a:p>
              <a:pPr algn="l">
                <a:lnSpc>
                  <a:spcPct val="111000"/>
                </a:lnSpc>
              </a:pPr>
              <a:r>
                <a:rPr lang="en-US" altLang="en-US" sz="1200">
                  <a:solidFill>
                    <a:schemeClr val="tx1"/>
                  </a:solidFill>
                  <a:latin typeface="Microsoft YaHei UI" panose="020B0503020204020204" charset="-122"/>
                  <a:ea typeface="Microsoft YaHei UI" panose="020B0503020204020204" charset="-122"/>
                </a:rPr>
                <a:t>Comparison between TD3 and SAC algorithm</a:t>
              </a:r>
              <a:endParaRPr lang="ja-JP" altLang="en-US" sz="2400">
                <a:solidFill>
                  <a:schemeClr val="tx1"/>
                </a:solidFill>
                <a:latin typeface="Microsoft YaHei UI" panose="020B0503020204020204" charset="-122"/>
                <a:ea typeface="Microsoft YaHei UI" panose="020B0503020204020204" charset="-122"/>
              </a:endParaRPr>
            </a:p>
          </p:txBody>
        </p:sp>
        <p:pic>
          <p:nvPicPr>
            <p:cNvPr id="14" name="图片 13" descr="C:/Users/chang/AppData/Roaming/Kingsoft/office6/wppai/generateppt/6fbe48da-1d61-40bd-a1e6-4a25adc472da.jpg6fbe48da-1d61-40bd-a1e6-4a25adc472da"/>
            <p:cNvPicPr preferRelativeResize="0">
              <a:picLocks noChangeAspect="1"/>
            </p:cNvPicPr>
            <p:nvPr>
              <p:custDataLst>
                <p:tags r:id="rId10"/>
              </p:custDataLst>
            </p:nvPr>
          </p:nvPicPr>
          <p:blipFill>
            <a:blip r:embed="rId11"/>
            <a:srcRect l="-26" r="26"/>
            <a:stretch>
              <a:fillRect/>
            </a:stretch>
          </p:blipFill>
          <p:spPr>
            <a:xfrm>
              <a:off x="3840" y="7800"/>
              <a:ext cx="1919" cy="1919"/>
            </a:xfrm>
            <a:prstGeom prst="rect">
              <a:avLst/>
            </a:pr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2"/>
              </p:custDataLst>
            </p:nvPr>
          </p:nvSpPr>
          <p:spPr>
            <a:xfrm>
              <a:off x="6160" y="3880"/>
              <a:ext cx="12160" cy="960"/>
            </a:xfrm>
            <a:prstGeom prst="rect">
              <a:avLst/>
            </a:prstGeom>
            <a:noFill/>
          </p:spPr>
          <p:txBody>
            <a:bodyPr wrap="square" lIns="0" tIns="0" rIns="0" bIns="0" rtlCol="0" anchor="t">
              <a:noAutofit/>
            </a:bodyPr>
            <a:p>
              <a:pPr algn="l">
                <a:lnSpc>
                  <a:spcPct val="125000"/>
                </a:lnSpc>
              </a:pPr>
              <a:r>
                <a:rPr lang="en-US" altLang="en-US" sz="800">
                  <a:solidFill>
                    <a:schemeClr val="tx1"/>
                  </a:solidFill>
                  <a:latin typeface="Microsoft YaHei UI" panose="020B0503020204020204" charset="-122"/>
                  <a:ea typeface="Microsoft YaHei UI" panose="020B0503020204020204" charset="-122"/>
                </a:rPr>
                <a:t>TD3 employs a deterministic strategy gradient to control errors ±0.15m in CARLAs straight-line road tests; SAC, based on the maximum entropy framework, achieves a 23% increase in success rates during complex corner scenarios.</a:t>
              </a:r>
              <a:endParaRPr lang="en-US" altLang="ja-JP" sz="16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3"/>
              </p:custDataLst>
            </p:nvPr>
          </p:nvSpPr>
          <p:spPr>
            <a:xfrm>
              <a:off x="6160" y="5480"/>
              <a:ext cx="12200" cy="640"/>
            </a:xfrm>
            <a:prstGeom prst="rect">
              <a:avLst/>
            </a:prstGeom>
            <a:noFill/>
          </p:spPr>
          <p:txBody>
            <a:bodyPr wrap="square" lIns="0" tIns="0" rIns="0" bIns="0" rtlCol="0" anchor="t">
              <a:noAutofit/>
            </a:bodyPr>
            <a:p>
              <a:pPr algn="l">
                <a:lnSpc>
                  <a:spcPct val="111000"/>
                </a:lnSpc>
              </a:pPr>
              <a:r>
                <a:rPr lang="ja-JP" altLang="en-US" sz="1200">
                  <a:solidFill>
                    <a:schemeClr val="tx1"/>
                  </a:solidFill>
                  <a:latin typeface="Microsoft YaHei UI" panose="020B0503020204020204" charset="-122"/>
                  <a:ea typeface="Microsoft YaHei UI" panose="020B0503020204020204" charset="-122"/>
                </a:rPr>
                <a:t>Action space noise optimization</a:t>
              </a:r>
              <a:endParaRPr lang="ja-JP"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4"/>
              </p:custDataLst>
            </p:nvPr>
          </p:nvSpPr>
          <p:spPr>
            <a:xfrm>
              <a:off x="6160" y="6280"/>
              <a:ext cx="12160" cy="960"/>
            </a:xfrm>
            <a:prstGeom prst="rect">
              <a:avLst/>
            </a:prstGeom>
            <a:noFill/>
          </p:spPr>
          <p:txBody>
            <a:bodyPr wrap="square" lIns="0" tIns="0" rIns="0" bIns="0" rtlCol="0" anchor="t">
              <a:noAutofit/>
            </a:bodyPr>
            <a:p>
              <a:pPr algn="l">
                <a:lnSpc>
                  <a:spcPct val="125000"/>
                </a:lnSpc>
              </a:pPr>
              <a:r>
                <a:rPr lang="en-US" altLang="en-US" sz="800">
                  <a:solidFill>
                    <a:schemeClr val="tx1"/>
                  </a:solidFill>
                  <a:latin typeface="Microsoft YaHei UI" panose="020B0503020204020204" charset="-122"/>
                  <a:ea typeface="Microsoft YaHei UI" panose="020B0503020204020204" charset="-122"/>
                </a:rPr>
                <a:t>CARLA test results show that TD3 target strategy smoothing technology reduces lateral control jitter by 40% and SAC automatic entropy regulation reduces hyperparameter debugging time by 65%</a:t>
              </a:r>
              <a:endParaRPr lang="en-US" altLang="ja-JP" sz="16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5"/>
              </p:custDataLst>
            </p:nvPr>
          </p:nvSpPr>
          <p:spPr>
            <a:xfrm>
              <a:off x="6160" y="7880"/>
              <a:ext cx="12200" cy="640"/>
            </a:xfrm>
            <a:prstGeom prst="rect">
              <a:avLst/>
            </a:prstGeom>
            <a:noFill/>
          </p:spPr>
          <p:txBody>
            <a:bodyPr wrap="square" lIns="0" tIns="0" rIns="0" bIns="0" rtlCol="0" anchor="t">
              <a:noAutofit/>
            </a:bodyPr>
            <a:p>
              <a:pPr algn="l">
                <a:lnSpc>
                  <a:spcPct val="111000"/>
                </a:lnSpc>
              </a:pPr>
              <a:r>
                <a:rPr lang="en-US" altLang="en-US" sz="1200">
                  <a:solidFill>
                    <a:schemeClr val="tx1"/>
                  </a:solidFill>
                  <a:latin typeface="Microsoft YaHei UI" panose="020B0503020204020204" charset="-122"/>
                  <a:ea typeface="Microsoft YaHei UI" panose="020B0503020204020204" charset="-122"/>
                </a:rPr>
                <a:t>DRL training stability scheme</a:t>
              </a:r>
              <a:endParaRPr lang="ja-JP" altLang="en-US" sz="2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16"/>
              </p:custDataLst>
            </p:nvPr>
          </p:nvSpPr>
          <p:spPr>
            <a:xfrm>
              <a:off x="6160" y="8680"/>
              <a:ext cx="12160" cy="960"/>
            </a:xfrm>
            <a:prstGeom prst="rect">
              <a:avLst/>
            </a:prstGeom>
            <a:noFill/>
          </p:spPr>
          <p:txBody>
            <a:bodyPr wrap="square" lIns="0" tIns="0" rIns="0" bIns="0" rtlCol="0" anchor="t">
              <a:noAutofit/>
            </a:bodyPr>
            <a:p>
              <a:pPr algn="l">
                <a:lnSpc>
                  <a:spcPct val="125000"/>
                </a:lnSpc>
              </a:pPr>
              <a:r>
                <a:rPr lang="ja-JP" altLang="en-US" sz="800">
                  <a:solidFill>
                    <a:schemeClr val="tx1"/>
                  </a:solidFill>
                  <a:latin typeface="Microsoft YaHei UI" panose="020B0503020204020204" charset="-122"/>
                  <a:ea typeface="Microsoft YaHei UI" panose="020B0503020204020204" charset="-122"/>
                </a:rPr>
                <a:t>The dual Q network architecture reduced the value estimation error by 58%, and the delayed update strategy reduced the continuous training crash rate of CARLA from 32% to 7%</a:t>
              </a:r>
              <a:endParaRPr lang="en-US" altLang="ja-JP" sz="1600">
                <a:solidFill>
                  <a:schemeClr val="tx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UNIT_INDEX" val="1"/>
  <p:tag name="KSO_WM_UNIT_TYPE" val="i"/>
</p:tagLst>
</file>

<file path=ppt/tags/tag10.xml><?xml version="1.0" encoding="utf-8"?>
<p:tagLst xmlns:p="http://schemas.openxmlformats.org/presentationml/2006/main">
  <p:tag name="KSO_WM_BEAUTIFY_FLAG" val="#wm#"/>
  <p:tag name="KSO_WM_UNIT_INDEX" val="1"/>
  <p:tag name="KSO_WM_UNIT_TYPE" val="a"/>
</p:tagLst>
</file>

<file path=ppt/tags/tag100.xml><?xml version="1.0" encoding="utf-8"?>
<p:tagLst xmlns:p="http://schemas.openxmlformats.org/presentationml/2006/main">
  <p:tag name="KSO_WM_BEAUTIFY_FLAG" val="#wm#"/>
  <p:tag name="KSO_WM_DIAGRAM_GROUP_CODE" val="1"/>
  <p:tag name="KSO_WM_UNIT_INDEX" val="1_5_2"/>
  <p:tag name="KSO_WM_UNIT_TYPE" val="l_h_i"/>
  <p:tag name="KSO_WM_SLIDE_FIGMA_DIAGRAM" val="1"/>
</p:tagLst>
</file>

<file path=ppt/tags/tag101.xml><?xml version="1.0" encoding="utf-8"?>
<p:tagLst xmlns:p="http://schemas.openxmlformats.org/presentationml/2006/main">
  <p:tag name="KSO_WM_BEAUTIFY_FLAG" val="#wm#"/>
  <p:tag name="KSO_WM_DIAGRAM_GROUP_CODE" val="1"/>
  <p:tag name="KSO_WM_UNIT_INDEX" val="1_5_1"/>
  <p:tag name="KSO_WM_UNIT_PRESET_TEXT" val="单击此处添加项标题"/>
  <p:tag name="KSO_WM_UNIT_TEXT_TYPE" val="1"/>
  <p:tag name="KSO_WM_UNIT_TYPE" val="l_h_a"/>
  <p:tag name="KSO_WM_SLIDE_FIGMA_DIAGRAM" val="1"/>
</p:tagLst>
</file>

<file path=ppt/tags/tag102.xml><?xml version="1.0" encoding="utf-8"?>
<p:tagLst xmlns:p="http://schemas.openxmlformats.org/presentationml/2006/main">
  <p:tag name="KSO_WM_FIGMA_LIMIT" val=""/>
  <p:tag name="KSO_WM_FIGMA_SLIDE_GROUP" val="2"/>
  <p:tag name="KSO_WM_SLIDE_TYPE" val="contents"/>
  <p:tag name="KSO_WM_TEMPLATE_SUBCATEGORY" val="29"/>
  <p:tag name="KSO_WM_TEMPLATE_FIGMA_ID" val="e41c35d6f072c421"/>
</p:tagLst>
</file>

<file path=ppt/tags/tag103.xml><?xml version="1.0" encoding="utf-8"?>
<p:tagLst xmlns:p="http://schemas.openxmlformats.org/presentationml/2006/main">
  <p:tag name="KSO_WM_BEAUTIFY_FLAG" val="#wm#"/>
  <p:tag name="KSO_WM_UNIT_INDEX" val="1"/>
  <p:tag name="KSO_WM_UNIT_TYPE" val="a"/>
</p:tagLst>
</file>

<file path=ppt/tags/tag104.xml><?xml version="1.0" encoding="utf-8"?>
<p:tagLst xmlns:p="http://schemas.openxmlformats.org/presentationml/2006/main">
  <p:tag name="KSO_WM_BEAUTIFY_FLAG" val="#wm#"/>
  <p:tag name="KSO_WM_UNIT_INDEX" val="1"/>
  <p:tag name="KSO_WM_UNIT_TYPE" val="e"/>
</p:tagLst>
</file>

<file path=ppt/tags/tag105.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e41c35d6f072c421"/>
</p:tagLst>
</file>

<file path=ppt/tags/tag106.xml><?xml version="1.0" encoding="utf-8"?>
<p:tagLst xmlns:p="http://schemas.openxmlformats.org/presentationml/2006/main">
  <p:tag name="KSO_WM_BEAUTIFY_FLAG" val="#wm#"/>
  <p:tag name="KSO_WM_UNIT_INDEX" val="1"/>
  <p:tag name="KSO_WM_UNIT_TYPE" val="i"/>
</p:tagLst>
</file>

<file path=ppt/tags/tag107.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09/0492ea76-88ff-4442-943f-8e1cc45b0981.jpg?Expires=1790644022&amp;AWSAccessKeyId=AKLT9NSy7kh8TIS1UzNqLRY2&amp;Signature=15L8MpX3VJjv%2B2vmwa2amP9iCSs%3D&quot;}*auto_ai_ai_*1759108008419_55.139_277978890487-slide-3"/>
</p:tagLst>
</file>

<file path=ppt/tags/tag108.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09.xml><?xml version="1.0" encoding="utf-8"?>
<p:tagLst xmlns:p="http://schemas.openxmlformats.org/presentationml/2006/main">
  <p:tag name="KSO_WM_BEAUTIFY_FLAG" val="#fgm#"/>
  <p:tag name="KSO_WM_DIAGRAM_GROUP_CODE" val="1"/>
  <p:tag name="KSO_WM_UNIT_INDEX" val="1_1_1"/>
  <p:tag name="KSO_WM_UNIT_TYPE" val="l_h_i"/>
</p:tagLst>
</file>

<file path=ppt/tags/tag11.xml><?xml version="1.0" encoding="utf-8"?>
<p:tagLst xmlns:p="http://schemas.openxmlformats.org/presentationml/2006/main">
  <p:tag name="KSO_WM_BEAUTIFY_FLAG" val="#wm#"/>
  <p:tag name="KSO_WM_UNIT_INDEX" val="1"/>
  <p:tag name="KSO_WM_UNIT_SUBTYPE" val="c"/>
  <p:tag name="KSO_WM_UNIT_TYPE" val="f"/>
</p:tagLst>
</file>

<file path=ppt/tags/tag110.xml><?xml version="1.0" encoding="utf-8"?>
<p:tagLst xmlns:p="http://schemas.openxmlformats.org/presentationml/2006/main">
  <p:tag name="KSO_WM_BEAUTIFY_FLAG" val="#fgm#"/>
  <p:tag name="KSO_WM_DIAGRAM_GROUP_CODE" val="1"/>
  <p:tag name="KSO_WM_UNIT_INDEX" val="1_2_1"/>
  <p:tag name="KSO_WM_UNIT_TYPE" val="l_h_i"/>
</p:tagLst>
</file>

<file path=ppt/tags/tag111.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12.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13.xml><?xml version="1.0" encoding="utf-8"?>
<p:tagLst xmlns:p="http://schemas.openxmlformats.org/presentationml/2006/main">
  <p:tag name="KSO_WM_BEAUTIFY_FLAG" val="#fgm#"/>
  <p:tag name="KSO_WM_DIAGRAM_GROUP_CODE" val="1"/>
  <p:tag name="KSO_WM_UNIT_INDEX" val="1_3_1"/>
  <p:tag name="KSO_WM_UNIT_TYPE" val="l_h_i"/>
</p:tagLst>
</file>

<file path=ppt/tags/tag114.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15.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1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1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18.xml><?xml version="1.0" encoding="utf-8"?>
<p:tagLst xmlns:p="http://schemas.openxmlformats.org/presentationml/2006/main">
  <p:tag name="KSO_WM_FIGMA_LIMIT" val=""/>
  <p:tag name="KSO_WM_FIGMA_SLIDE_GROUP" val="69"/>
  <p:tag name="KSO_WM_SLIDE_TYPE" val="text"/>
  <p:tag name="KSO_WM_TEMPLATE_SUBCATEGORY" val="29"/>
  <p:tag name="KSO_WM_TEMPLATE_FIGMA_ID" val="e41c35d6f072c421"/>
</p:tagLst>
</file>

<file path=ppt/tags/tag11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2.xml><?xml version="1.0" encoding="utf-8"?>
<p:tagLst xmlns:p="http://schemas.openxmlformats.org/presentationml/2006/main">
  <p:tag name="KSO_WM_BEAUTIFY_FLAG" val="#wm#"/>
  <p:tag name="KSO_WM_UNIT_INDEX" val="2"/>
  <p:tag name="KSO_WM_UNIT_SUBTYPE" val="b"/>
  <p:tag name="KSO_WM_UNIT_TYPE" val="f"/>
</p:tagLst>
</file>

<file path=ppt/tags/tag120.xml><?xml version="1.0" encoding="utf-8"?>
<p:tagLst xmlns:p="http://schemas.openxmlformats.org/presentationml/2006/main">
  <p:tag name="KSO_WM_BEAUTIFY_FLAG" val="#wm#"/>
  <p:tag name="KSO_WM_UNIT_INDEX" val="1"/>
  <p:tag name="KSO_WM_UNIT_TYPE" val="i"/>
</p:tagLst>
</file>

<file path=ppt/tags/tag121.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1359485617&quot;}*auto_galley_ai_*1759108008419_55.139_277978890487-slide-4"/>
</p:tagLst>
</file>

<file path=ppt/tags/tag122.xml><?xml version="1.0" encoding="utf-8"?>
<p:tagLst xmlns:p="http://schemas.openxmlformats.org/presentationml/2006/main">
  <p:tag name="KSO_WM_BEAUTIFY_FLAG" val="#fgm#"/>
  <p:tag name="KSO_WM_DIAGRAM_GROUP_CODE" val="1"/>
  <p:tag name="KSO_WM_UNIT_INDEX" val="1_1_1"/>
  <p:tag name="KSO_WM_UNIT_TYPE" val="l_h_i"/>
</p:tagLst>
</file>

<file path=ppt/tags/tag123.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41N1343808863&quot;}*auto_galley_ai_*1759108008419_55.139_277978890487-slide-4"/>
</p:tagLst>
</file>

<file path=ppt/tags/tag124.xml><?xml version="1.0" encoding="utf-8"?>
<p:tagLst xmlns:p="http://schemas.openxmlformats.org/presentationml/2006/main">
  <p:tag name="KSO_WM_BEAUTIFY_FLAG" val="#fgm#"/>
  <p:tag name="KSO_WM_DIAGRAM_GROUP_CODE" val="1"/>
  <p:tag name="KSO_WM_UNIT_INDEX" val="1_2_1"/>
  <p:tag name="KSO_WM_UNIT_TYPE" val="l_h_i"/>
</p:tagLst>
</file>

<file path=ppt/tags/tag125.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12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27.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1343808857&quot;}*auto_galley_ai_*1759108008419_55.139_277978890487-slide-4"/>
</p:tagLst>
</file>

<file path=ppt/tags/tag128.xml><?xml version="1.0" encoding="utf-8"?>
<p:tagLst xmlns:p="http://schemas.openxmlformats.org/presentationml/2006/main">
  <p:tag name="KSO_WM_BEAUTIFY_FLAG" val="#fgm#"/>
  <p:tag name="KSO_WM_DIAGRAM_GROUP_CODE" val="1"/>
  <p:tag name="KSO_WM_UNIT_INDEX" val="1_3_1"/>
  <p:tag name="KSO_WM_UNIT_TYPE" val="l_h_i"/>
</p:tagLst>
</file>

<file path=ppt/tags/tag129.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31.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132.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33.xml><?xml version="1.0" encoding="utf-8"?>
<p:tagLst xmlns:p="http://schemas.openxmlformats.org/presentationml/2006/main">
  <p:tag name="KSO_WM_FIGMA_LIMIT" val=""/>
  <p:tag name="KSO_WM_FIGMA_SLIDE_GROUP" val="43"/>
  <p:tag name="KSO_WM_SLIDE_TYPE" val="text"/>
  <p:tag name="KSO_WM_TEMPLATE_SUBCATEGORY" val="29"/>
  <p:tag name="KSO_WM_TEMPLATE_FIGMA_ID" val="e41c35d6f072c421"/>
</p:tagLst>
</file>

<file path=ppt/tags/tag134.xml><?xml version="1.0" encoding="utf-8"?>
<p:tagLst xmlns:p="http://schemas.openxmlformats.org/presentationml/2006/main">
  <p:tag name="KSO_WM_BEAUTIFY_FLAG" val="#wm#"/>
  <p:tag name="KSO_WM_UNIT_INDEX" val="1"/>
  <p:tag name="KSO_WM_UNIT_TYPE" val="i"/>
</p:tagLst>
</file>

<file path=ppt/tags/tag135.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36.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489203686&quot;}*auto_galley_ai_*1759108008419_55.139_277978890487-slide-5"/>
</p:tagLst>
</file>

<file path=ppt/tags/tag137.xml><?xml version="1.0" encoding="utf-8"?>
<p:tagLst xmlns:p="http://schemas.openxmlformats.org/presentationml/2006/main">
  <p:tag name="KSO_WM_BEAUTIFY_FLAG" val="#fgm#"/>
  <p:tag name="KSO_WM_DIAGRAM_GROUP_CODE" val="1"/>
  <p:tag name="KSO_WM_UNIT_INDEX" val="1_1_1"/>
  <p:tag name="KSO_WM_UNIT_TYPE" val="l_h_i"/>
</p:tagLst>
</file>

<file path=ppt/tags/tag138.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s://ai-generator-dimension.wpscdn.cn/slide_res/20241121/e41c35d6f072c421_img1.png&quot;}*auto_preset_ai_*1759108008419_55.139_277978890487-slide-5"/>
</p:tagLst>
</file>

<file path=ppt/tags/tag139.xml><?xml version="1.0" encoding="utf-8"?>
<p:tagLst xmlns:p="http://schemas.openxmlformats.org/presentationml/2006/main">
  <p:tag name="KSO_WM_BEAUTIFY_FLAG" val="#fgm#"/>
  <p:tag name="KSO_WM_DIAGRAM_GROUP_CODE" val="1"/>
  <p:tag name="KSO_WM_UNIT_INDEX" val="1_2_1"/>
  <p:tag name="KSO_WM_UNIT_TYPE" val="l_h_i"/>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BEAUTIFY_FLAG" val="#fgm#"/>
  <p:tag name="KSO_WM_DIAGRAM_GROUP_CODE" val="1"/>
  <p:tag name="KSO_WM_UNIT_INDEX" val="1_1_1"/>
  <p:tag name="KSO_WM_UNIT_PRESET_TEXT" val="单击此处添加项标题"/>
  <p:tag name="KSO_WM_UNIT_TEXT_TYPE" val="1"/>
  <p:tag name="KSO_WM_UNIT_TYPE" val="l_h_a"/>
</p:tagLst>
</file>

<file path=ppt/tags/tag14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42.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1420747425&quot;}*auto_galley_ai_*1759108008419_55.139_277978890487-slide-5"/>
</p:tagLst>
</file>

<file path=ppt/tags/tag143.xml><?xml version="1.0" encoding="utf-8"?>
<p:tagLst xmlns:p="http://schemas.openxmlformats.org/presentationml/2006/main">
  <p:tag name="KSO_WM_BEAUTIFY_FLAG" val="#fgm#"/>
  <p:tag name="KSO_WM_DIAGRAM_GROUP_CODE" val="1"/>
  <p:tag name="KSO_WM_UNIT_INDEX" val="1_3_1"/>
  <p:tag name="KSO_WM_UNIT_TYPE" val="l_h_i"/>
</p:tagLst>
</file>

<file path=ppt/tags/tag144.xml><?xml version="1.0" encoding="utf-8"?>
<p:tagLst xmlns:p="http://schemas.openxmlformats.org/presentationml/2006/main">
  <p:tag name="KSO_WM_BEAUTIFY_FLAG" val="#fgm#"/>
  <p:tag name="KSO_WM_DIAGRAM_GROUP_CODE" val="1"/>
  <p:tag name="KSO_WM_UNIT_INDEX" val="1_2_1"/>
  <p:tag name="KSO_WM_UNIT_PRESET_TEXT" val="单击此处添加项标题"/>
  <p:tag name="KSO_WM_UNIT_TEXT_TYPE" val="1"/>
  <p:tag name="KSO_WM_UNIT_TYPE" val="l_h_a"/>
</p:tagLst>
</file>

<file path=ppt/tags/tag145.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46.xml><?xml version="1.0" encoding="utf-8"?>
<p:tagLst xmlns:p="http://schemas.openxmlformats.org/presentationml/2006/main">
  <p:tag name="KSO_WM_BEAUTIFY_FLAG" val="#fgm#"/>
  <p:tag name="KSO_WM_DIAGRAM_GROUP_CODE" val="1"/>
  <p:tag name="KSO_WM_UNIT_INDEX" val="1_3_1"/>
  <p:tag name="KSO_WM_UNIT_PRESET_TEXT" val="单击此处添加项标题"/>
  <p:tag name="KSO_WM_UNIT_TEXT_TYPE" val="1"/>
  <p:tag name="KSO_WM_UNIT_TYPE" val="l_h_a"/>
</p:tagLst>
</file>

<file path=ppt/tags/tag14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148.xml><?xml version="1.0" encoding="utf-8"?>
<p:tagLst xmlns:p="http://schemas.openxmlformats.org/presentationml/2006/main">
  <p:tag name="KSO_WM_FIGMA_LIMIT" val=""/>
  <p:tag name="KSO_WM_FIGMA_SLIDE_GROUP" val="70"/>
  <p:tag name="KSO_WM_SLIDE_TYPE" val="text"/>
  <p:tag name="KSO_WM_TEMPLATE_SUBCATEGORY" val="29"/>
  <p:tag name="KSO_WM_TEMPLATE_FIGMA_ID" val="e41c35d6f072c421"/>
</p:tagLst>
</file>

<file path=ppt/tags/tag149.xml><?xml version="1.0" encoding="utf-8"?>
<p:tagLst xmlns:p="http://schemas.openxmlformats.org/presentationml/2006/main">
  <p:tag name="KSO_WM_BEAUTIFY_FLAG" val="#wm#"/>
  <p:tag name="KSO_WM_UNIT_INDEX" val="1"/>
  <p:tag name="KSO_WM_UNIT_TYPE" val="a"/>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UNIT_INDEX" val="1"/>
  <p:tag name="KSO_WM_UNIT_TYPE" val="e"/>
</p:tagLst>
</file>

<file path=ppt/tags/tag151.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e41c35d6f072c421"/>
</p:tagLst>
</file>

<file path=ppt/tags/tag152.xml><?xml version="1.0" encoding="utf-8"?>
<p:tagLst xmlns:p="http://schemas.openxmlformats.org/presentationml/2006/main">
  <p:tag name="KSO_WM_BEAUTIFY_FLAG" val="#wm#"/>
  <p:tag name="KSO_WM_UNIT_INDEX" val="1"/>
  <p:tag name="KSO_WM_UNIT_TYPE" val="i"/>
</p:tagLst>
</file>

<file path=ppt/tags/tag15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54.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9/0125886e-c92c-42ab-9138-8a46a4d16f2f.jpg?Expires=1790644022&amp;AWSAccessKeyId=AKLT9NSy7kh8TIS1UzNqLRY2&amp;Signature=ZDMoEkZRF8Zqjguvf7x7QnqG8EM%3D&quot;}*auto_ai_ai_*1759108008419_55.139_277978890487-slide-7"/>
</p:tagLst>
</file>

<file path=ppt/tags/tag155.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09/b82802b3-60c5-4422-8cca-211b51ea880a.jpg?Expires=1790644022&amp;AWSAccessKeyId=AKLT9NSy7kh8TIS1UzNqLRY2&amp;Signature=Tg%2FDtbArG2pI3nMaLooIebGW4JE%3D&quot;}*auto_ai_ai_*1759108008419_55.139_277978890487-slide-7"/>
</p:tagLst>
</file>

<file path=ppt/tags/tag156.xml><?xml version="1.0" encoding="utf-8"?>
<p:tagLst xmlns:p="http://schemas.openxmlformats.org/presentationml/2006/main">
  <p:tag name="KSO_WM_BEAUTIFY_FLAG" val="#fgm#"/>
  <p:tag name="KSO_WM_DIAGRAM_GROUP_CODE" val="1"/>
  <p:tag name="KSO_WM_UNIT_INDEX" val="1_1_1"/>
  <p:tag name="KSO_WM_UNIT_PRESET_TEXT" val="单击此处添加项标题内容"/>
  <p:tag name="KSO_WM_UNIT_TEXT_TYPE" val="1"/>
  <p:tag name="KSO_WM_UNIT_TYPE" val="l_h_a"/>
</p:tagLst>
</file>

<file path=ppt/tags/tag157.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zh-ai-group.ks3-cn-beijing-internal.ksyun.com/image_generate/image_process/production/202509/6fbe48da-1d61-40bd-a1e6-4a25adc472da.jpg?Expires=1790644022&amp;AWSAccessKeyId=AKLT9NSy7kh8TIS1UzNqLRY2&amp;Signature=OaMqaStoXuCS4M2ekEydSqz8%2FKw%3D&quot;}*auto_ai_ai_*1759108008419_55.139_277978890487-slide-7"/>
</p:tagLst>
</file>

<file path=ppt/tags/tag158.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59.xml><?xml version="1.0" encoding="utf-8"?>
<p:tagLst xmlns:p="http://schemas.openxmlformats.org/presentationml/2006/main">
  <p:tag name="KSO_WM_BEAUTIFY_FLAG" val="#fgm#"/>
  <p:tag name="KSO_WM_DIAGRAM_GROUP_CODE" val="1"/>
  <p:tag name="KSO_WM_UNIT_INDEX" val="1_2_1"/>
  <p:tag name="KSO_WM_UNIT_PRESET_TEXT" val="单击此处添加项标题内容"/>
  <p:tag name="KSO_WM_UNIT_TEXT_TYPE" val="1"/>
  <p:tag name="KSO_WM_UNIT_TYPE" val="l_h_a"/>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61.xml><?xml version="1.0" encoding="utf-8"?>
<p:tagLst xmlns:p="http://schemas.openxmlformats.org/presentationml/2006/main">
  <p:tag name="KSO_WM_BEAUTIFY_FLAG" val="#fgm#"/>
  <p:tag name="KSO_WM_DIAGRAM_GROUP_CODE" val="1"/>
  <p:tag name="KSO_WM_UNIT_INDEX" val="1_3_1"/>
  <p:tag name="KSO_WM_UNIT_PRESET_TEXT" val="单击此处添加项标题内容"/>
  <p:tag name="KSO_WM_UNIT_TEXT_TYPE" val="1"/>
  <p:tag name="KSO_WM_UNIT_TYPE" val="l_h_a"/>
</p:tagLst>
</file>

<file path=ppt/tags/tag162.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63.xml><?xml version="1.0" encoding="utf-8"?>
<p:tagLst xmlns:p="http://schemas.openxmlformats.org/presentationml/2006/main">
  <p:tag name="KSO_WM_FIGMA_LIMIT" val=""/>
  <p:tag name="KSO_WM_FIGMA_SLIDE_GROUP" val="38"/>
  <p:tag name="KSO_WM_SLIDE_TYPE" val="text"/>
  <p:tag name="KSO_WM_TEMPLATE_SUBCATEGORY" val="29"/>
  <p:tag name="KSO_WM_TEMPLATE_FIGMA_ID" val="e41c35d6f072c421"/>
</p:tagLst>
</file>

<file path=ppt/tags/tag164.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65.xml><?xml version="1.0" encoding="utf-8"?>
<p:tagLst xmlns:p="http://schemas.openxmlformats.org/presentationml/2006/main">
  <p:tag name="KSO_WM_BEAUTIFY_FLAG" val="#wm#"/>
  <p:tag name="KSO_WM_UNIT_INDEX" val="1"/>
  <p:tag name="KSO_WM_UNIT_TYPE" val="i"/>
</p:tagLst>
</file>

<file path=ppt/tags/tag166.xml><?xml version="1.0" encoding="utf-8"?>
<p:tagLst xmlns:p="http://schemas.openxmlformats.org/presentationml/2006/main">
  <p:tag name="KSO_WM_BEAUTIFY_FLAG" val="#wm#"/>
  <p:tag name="KSO_WM_UNIT_INDEX" val="2"/>
  <p:tag name="KSO_WM_UNIT_TYPE" val="i"/>
</p:tagLst>
</file>

<file path=ppt/tags/tag167.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09/d01ecbae-0d1a-47b2-8367-2141b8f77c15.jpg?Expires=1790644022&amp;AWSAccessKeyId=AKLT9NSy7kh8TIS1UzNqLRY2&amp;Signature=VgbKrWoTYpevpBySwjWpzNZx9u4%3D&quot;}*auto_ai_ai_*1759108008419_55.139_277978890487-slide-8"/>
</p:tagLst>
</file>

<file path=ppt/tags/tag168.xml><?xml version="1.0" encoding="utf-8"?>
<p:tagLst xmlns:p="http://schemas.openxmlformats.org/presentationml/2006/main">
  <p:tag name="KSO_WM_BEAUTIFY_FLAG" val="#fgm#"/>
  <p:tag name="KSO_WM_DIAGRAM_GROUP_CODE" val="1"/>
  <p:tag name="KSO_WM_UNIT_INDEX" val="1_1_1"/>
  <p:tag name="KSO_WM_UNIT_TYPE" val="l_h_i"/>
</p:tagLst>
</file>

<file path=ppt/tags/tag169.xml><?xml version="1.0" encoding="utf-8"?>
<p:tagLst xmlns:p="http://schemas.openxmlformats.org/presentationml/2006/main">
  <p:tag name="KSO_WM_BEAUTIFY_FLAG" val="#fgm#"/>
  <p:tag name="KSO_WM_DIAGRAM_GROUP_CODE" val="1"/>
  <p:tag name="KSO_WM_UNIT_INDEX" val="1_2_1"/>
  <p:tag name="KSO_WM_UNIT_TYPE" val="l_h_i"/>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7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72.xml><?xml version="1.0" encoding="utf-8"?>
<p:tagLst xmlns:p="http://schemas.openxmlformats.org/presentationml/2006/main">
  <p:tag name="KSO_WM_BEAUTIFY_FLAG" val="#fgm#"/>
  <p:tag name="KSO_WM_DIAGRAM_GROUP_CODE" val="1"/>
  <p:tag name="KSO_WM_UNIT_INDEX" val="1_3_1"/>
  <p:tag name="KSO_WM_UNIT_TYPE" val="l_h_i"/>
</p:tagLst>
</file>

<file path=ppt/tags/tag17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7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75.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76.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177.xml><?xml version="1.0" encoding="utf-8"?>
<p:tagLst xmlns:p="http://schemas.openxmlformats.org/presentationml/2006/main">
  <p:tag name="KSO_WM_FIGMA_LIMIT" val=""/>
  <p:tag name="KSO_WM_FIGMA_SLIDE_GROUP" val="47"/>
  <p:tag name="KSO_WM_SLIDE_TYPE" val="text"/>
  <p:tag name="KSO_WM_TEMPLATE_SUBCATEGORY" val="29"/>
  <p:tag name="KSO_WM_TEMPLATE_FIGMA_ID" val="e41c35d6f072c421"/>
</p:tagLst>
</file>

<file path=ppt/tags/tag178.xml><?xml version="1.0" encoding="utf-8"?>
<p:tagLst xmlns:p="http://schemas.openxmlformats.org/presentationml/2006/main">
  <p:tag name="KSO_WM_BEAUTIFY_FLAG" val="#wm#"/>
  <p:tag name="KSO_WM_UNIT_INDEX" val="1"/>
  <p:tag name="KSO_WM_UNIT_TYPE" val="i"/>
</p:tagLst>
</file>

<file path=ppt/tags/tag17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8.xml><?xml version="1.0" encoding="utf-8"?>
<p:tagLst xmlns:p="http://schemas.openxmlformats.org/presentationml/2006/main">
  <p:tag name="KSO_WM_BEAUTIFY_FLAG" val="#wm#"/>
  <p:tag name="KSO_WM_UNIT_INDEX" val="1"/>
  <p:tag name="KSO_WM_UNIT_TYPE" val="i"/>
</p:tagLst>
</file>

<file path=ppt/tags/tag180.xml><?xml version="1.0" encoding="utf-8"?>
<p:tagLst xmlns:p="http://schemas.openxmlformats.org/presentationml/2006/main">
  <p:tag name="KSO_WM_BEAUTIFY_FLAG" val="#wm#"/>
  <p:tag name="KSO_WM_UNIT_INDEX" val="2"/>
  <p:tag name="KSO_WM_UNIT_TYPE" val="i"/>
</p:tagLst>
</file>

<file path=ppt/tags/tag181.xml><?xml version="1.0" encoding="utf-8"?>
<p:tagLst xmlns:p="http://schemas.openxmlformats.org/presentationml/2006/main">
  <p:tag name="KSO_WM_BEAUTIFY_FLAG" val="#wm#"/>
  <p:tag name="KSO_WM_UNIT_INDEX" val="3"/>
  <p:tag name="KSO_WM_UNIT_TYPE" val="i"/>
</p:tagLst>
</file>

<file path=ppt/tags/tag182.xml><?xml version="1.0" encoding="utf-8"?>
<p:tagLst xmlns:p="http://schemas.openxmlformats.org/presentationml/2006/main">
  <p:tag name="KSO_WM_BEAUTIFY_FLAG" val="#fgm#"/>
  <p:tag name="KSO_WM_DIAGRAM_GROUP_CODE" val="1"/>
  <p:tag name="KSO_WM_UNIT_INDEX" val="1_1_1"/>
  <p:tag name="KSO_WM_UNIT_TYPE" val="l_h_i"/>
</p:tagLst>
</file>

<file path=ppt/tags/tag183.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84.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85.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09/ceae545f-82b2-40fc-8fc6-b9f82c2332fa.jpg?Expires=1790644024&amp;AWSAccessKeyId=AKLT9NSy7kh8TIS1UzNqLRY2&amp;Signature=uC1OjN5KhsvALM8CE5aoOgNTBF0%3D&quot;}*auto_ai_ai_*1759108008419_55.139_277978890487-slide-9"/>
</p:tagLst>
</file>

<file path=ppt/tags/tag186.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09/a4368fbc-9a4e-45f9-a3b4-58a43e630402.jpg?Expires=1790644023&amp;AWSAccessKeyId=AKLT9NSy7kh8TIS1UzNqLRY2&amp;Signature=ZftU4eT2iIajhuS1mWBaiq66WyI%3D&quot;}*auto_ai_ai_*1759108008419_55.139_277978890487-slide-9"/>
</p:tagLst>
</file>

<file path=ppt/tags/tag187.xml><?xml version="1.0" encoding="utf-8"?>
<p:tagLst xmlns:p="http://schemas.openxmlformats.org/presentationml/2006/main">
  <p:tag name="KSO_WM_BEAUTIFY_FLAG" val="#fgm#"/>
  <p:tag name="KSO_WM_DIAGRAM_GROUP_CODE" val="1"/>
  <p:tag name="KSO_WM_UNIT_INDEX" val="1_2_1"/>
  <p:tag name="KSO_WM_UNIT_TYPE" val="l_h_i"/>
</p:tagLst>
</file>

<file path=ppt/tags/tag188.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18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9.xml><?xml version="1.0" encoding="utf-8"?>
<p:tagLst xmlns:p="http://schemas.openxmlformats.org/presentationml/2006/main">
  <p:tag name="KSO_WM_BEAUTIFY_FLAG" val="#wm#"/>
  <p:tag name="KSO_WM_UNIT_INDEX" val="1"/>
  <p:tag name="KSO_WM_UNIT_TYPE" val="a"/>
</p:tagLst>
</file>

<file path=ppt/tags/tag190.xml><?xml version="1.0" encoding="utf-8"?>
<p:tagLst xmlns:p="http://schemas.openxmlformats.org/presentationml/2006/main">
  <p:tag name="KSO_WM_FIGMA_LIMIT" val=""/>
  <p:tag name="KSO_WM_FIGMA_SLIDE_GROUP" val="28"/>
  <p:tag name="KSO_WM_SLIDE_TYPE" val="text"/>
  <p:tag name="KSO_WM_TEMPLATE_SUBCATEGORY" val="29"/>
  <p:tag name="KSO_WM_TEMPLATE_FIGMA_ID" val="e41c35d6f072c421"/>
</p:tagLst>
</file>

<file path=ppt/tags/tag191.xml><?xml version="1.0" encoding="utf-8"?>
<p:tagLst xmlns:p="http://schemas.openxmlformats.org/presentationml/2006/main">
  <p:tag name="KSO_WM_BEAUTIFY_FLAG" val="#wm#"/>
  <p:tag name="KSO_WM_UNIT_INDEX" val="1"/>
  <p:tag name="KSO_WM_UNIT_TYPE" val="a"/>
</p:tagLst>
</file>

<file path=ppt/tags/tag192.xml><?xml version="1.0" encoding="utf-8"?>
<p:tagLst xmlns:p="http://schemas.openxmlformats.org/presentationml/2006/main">
  <p:tag name="KSO_WM_BEAUTIFY_FLAG" val="#wm#"/>
  <p:tag name="KSO_WM_UNIT_INDEX" val="1"/>
  <p:tag name="KSO_WM_UNIT_TYPE" val="e"/>
</p:tagLst>
</file>

<file path=ppt/tags/tag193.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e41c35d6f072c421"/>
</p:tagLst>
</file>

<file path=ppt/tags/tag194.xml><?xml version="1.0" encoding="utf-8"?>
<p:tagLst xmlns:p="http://schemas.openxmlformats.org/presentationml/2006/main">
  <p:tag name="KSO_WM_BEAUTIFY_FLAG" val="#wm#"/>
  <p:tag name="KSO_WM_UNIT_INDEX" val="1"/>
  <p:tag name="KSO_WM_UNIT_TYPE" val="i"/>
</p:tagLst>
</file>

<file path=ppt/tags/tag195.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96.xml><?xml version="1.0" encoding="utf-8"?>
<p:tagLst xmlns:p="http://schemas.openxmlformats.org/presentationml/2006/main">
  <p:tag name="KSO_WM_BEAUTIFY_FLAG" val="#fgm#"/>
  <p:tag name="KSO_WM_DIAGRAM_GROUP_CODE" val="1"/>
  <p:tag name="KSO_WM_UNIT_INDEX" val="1_1_1"/>
  <p:tag name="KSO_WM_UNIT_SUBTYPE" val="d"/>
  <p:tag name="KSO_WM_UNIT_TYPE" val="l_h_i"/>
</p:tagLst>
</file>

<file path=ppt/tags/tag197.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98.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199.xml><?xml version="1.0" encoding="utf-8"?>
<p:tagLst xmlns:p="http://schemas.openxmlformats.org/presentationml/2006/main">
  <p:tag name="KSO_WM_BEAUTIFY_FLAG" val="#fgm#"/>
  <p:tag name="KSO_WM_DIAGRAM_GROUP_CODE" val="1"/>
  <p:tag name="KSO_WM_UNIT_INDEX" val="1_2_1"/>
  <p:tag name="KSO_WM_UNIT_SUBTYPE" val="d"/>
  <p:tag name="KSO_WM_UNIT_TYPE" val="l_h_i"/>
</p:tagLst>
</file>

<file path=ppt/tags/tag2.xml><?xml version="1.0" encoding="utf-8"?>
<p:tagLst xmlns:p="http://schemas.openxmlformats.org/presentationml/2006/main">
  <p:tag name="KSO_WM_BEAUTIFY_FLAG" val="#wm#"/>
  <p:tag name="KSO_WM_UNIT_INDEX" val="2"/>
  <p:tag name="KSO_WM_UNIT_TYPE" val="i"/>
</p:tagLst>
</file>

<file path=ppt/tags/tag20.xml><?xml version="1.0" encoding="utf-8"?>
<p:tagLst xmlns:p="http://schemas.openxmlformats.org/presentationml/2006/main">
  <p:tag name="KSO_WM_BEAUTIFY_FLAG" val="#wm#"/>
  <p:tag name="KSO_WM_UNIT_INDEX" val="1"/>
  <p:tag name="KSO_WM_UNIT_TYPE" val="b"/>
</p:tagLst>
</file>

<file path=ppt/tags/tag200.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01.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02.xml><?xml version="1.0" encoding="utf-8"?>
<p:tagLst xmlns:p="http://schemas.openxmlformats.org/presentationml/2006/main">
  <p:tag name="KSO_WM_BEAUTIFY_FLAG" val="#fgm#"/>
  <p:tag name="KSO_WM_DIAGRAM_GROUP_CODE" val="1"/>
  <p:tag name="KSO_WM_UNIT_INDEX" val="1_3_1"/>
  <p:tag name="KSO_WM_UNIT_SUBTYPE" val="d"/>
  <p:tag name="KSO_WM_UNIT_TYPE" val="l_h_i"/>
</p:tagLst>
</file>

<file path=ppt/tags/tag203.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04.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05.xml><?xml version="1.0" encoding="utf-8"?>
<p:tagLst xmlns:p="http://schemas.openxmlformats.org/presentationml/2006/main">
  <p:tag name="KSO_WM_BEAUTIFY_FLAG" val="#wm#"/>
  <p:tag name="KSO_WM_UNIT_INDEX" val="2"/>
  <p:tag name="KSO_WM_UNIT_TYPE" val="i"/>
</p:tagLst>
</file>

<file path=ppt/tags/tag206.xml><?xml version="1.0" encoding="utf-8"?>
<p:tagLst xmlns:p="http://schemas.openxmlformats.org/presentationml/2006/main">
  <p:tag name="KSO_WM_BEAUTIFY_FLAG" val="#wm#"/>
  <p:tag name="KSO_WM_UNIT_INDEX" val="3"/>
  <p:tag name="KSO_WM_UNIT_TYPE" val="i"/>
</p:tagLst>
</file>

<file path=ppt/tags/tag207.xml><?xml version="1.0" encoding="utf-8"?>
<p:tagLst xmlns:p="http://schemas.openxmlformats.org/presentationml/2006/main">
  <p:tag name="KSO_WM_FIGMA_LIMIT" val=""/>
  <p:tag name="KSO_WM_FIGMA_SLIDE_GROUP" val="39"/>
  <p:tag name="KSO_WM_SLIDE_TYPE" val="text"/>
  <p:tag name="KSO_WM_TEMPLATE_SUBCATEGORY" val="29"/>
  <p:tag name="KSO_WM_TEMPLATE_FIGMA_ID" val="e41c35d6f072c421"/>
</p:tagLst>
</file>

<file path=ppt/tags/tag208.xml><?xml version="1.0" encoding="utf-8"?>
<p:tagLst xmlns:p="http://schemas.openxmlformats.org/presentationml/2006/main">
  <p:tag name="KSO_WM_BEAUTIFY_FLAG" val="#wm#"/>
  <p:tag name="KSO_WM_UNIT_INDEX" val="1"/>
  <p:tag name="KSO_WM_UNIT_TYPE" val="i"/>
</p:tagLst>
</file>

<file path=ppt/tags/tag20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1.xml><?xml version="1.0" encoding="utf-8"?>
<p:tagLst xmlns:p="http://schemas.openxmlformats.org/presentationml/2006/main">
  <p:tag name="KSO_WM_BEAUTIFY_FLAG" val="#wm#"/>
  <p:tag name="KSO_WM_UNIT_INDEX" val="1"/>
  <p:tag name="KSO_WM_UNIT_TYPE" val="i"/>
</p:tagLst>
</file>

<file path=ppt/tags/tag210.xml><?xml version="1.0" encoding="utf-8"?>
<p:tagLst xmlns:p="http://schemas.openxmlformats.org/presentationml/2006/main">
  <p:tag name="KSO_WM_BEAUTIFY_FLAG" val="#fgm#"/>
  <p:tag name="KSO_WM_DIAGRAM_GROUP_CODE" val="1"/>
  <p:tag name="KSO_WM_UNIT_INDEX" val="1_1_1"/>
  <p:tag name="KSO_WM_UNIT_TYPE" val="l_h_i"/>
</p:tagLst>
</file>

<file path=ppt/tags/tag211.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1398445946&quot;}*auto_galley_ai_*1759108008419_55.139_277978890487-slide-12"/>
</p:tagLst>
</file>

<file path=ppt/tags/tag212.xml><?xml version="1.0" encoding="utf-8"?>
<p:tagLst xmlns:p="http://schemas.openxmlformats.org/presentationml/2006/main">
  <p:tag name="KSO_WM_BEAUTIFY_FLAG" val="#fgm#"/>
  <p:tag name="KSO_WM_DIAGRAM_GROUP_CODE" val="1"/>
  <p:tag name="KSO_WM_UNIT_INDEX" val="1_2_1"/>
  <p:tag name="KSO_WM_UNIT_TYPE" val="l_h_i"/>
</p:tagLst>
</file>

<file path=ppt/tags/tag213.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211428004376&quot;}*auto_galley_ai_*1759108008419_55.139_277978890487-slide-12"/>
</p:tagLst>
</file>

<file path=ppt/tags/tag21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1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16.xml><?xml version="1.0" encoding="utf-8"?>
<p:tagLst xmlns:p="http://schemas.openxmlformats.org/presentationml/2006/main">
  <p:tag name="KSO_WM_BEAUTIFY_FLAG" val="#fgm#"/>
  <p:tag name="KSO_WM_DIAGRAM_GROUP_CODE" val="1"/>
  <p:tag name="KSO_WM_UNIT_INDEX" val="1_3_1"/>
  <p:tag name="KSO_WM_UNIT_TYPE" val="l_h_i"/>
</p:tagLst>
</file>

<file path=ppt/tags/tag217.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1268130491&quot;}*auto_galley_ai_*1759108008419_55.139_277978890487-slide-12"/>
</p:tagLst>
</file>

<file path=ppt/tags/tag218.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1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2.xml><?xml version="1.0" encoding="utf-8"?>
<p:tagLst xmlns:p="http://schemas.openxmlformats.org/presentationml/2006/main">
  <p:tag name="KSO_WM_BEAUTIFY_FLAG" val="#wm#"/>
  <p:tag name="KSO_WM_UNIT_INDEX" val="2"/>
  <p:tag name="KSO_WM_UNIT_TYPE" val="i"/>
</p:tagLst>
</file>

<file path=ppt/tags/tag220.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21.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22.xml><?xml version="1.0" encoding="utf-8"?>
<p:tagLst xmlns:p="http://schemas.openxmlformats.org/presentationml/2006/main">
  <p:tag name="KSO_WM_FIGMA_LIMIT" val=""/>
  <p:tag name="KSO_WM_FIGMA_SLIDE_GROUP" val="54"/>
  <p:tag name="KSO_WM_SLIDE_TYPE" val="text"/>
  <p:tag name="KSO_WM_TEMPLATE_SUBCATEGORY" val="29"/>
  <p:tag name="KSO_WM_TEMPLATE_FIGMA_ID" val="e41c35d6f072c421"/>
</p:tagLst>
</file>

<file path=ppt/tags/tag223.xml><?xml version="1.0" encoding="utf-8"?>
<p:tagLst xmlns:p="http://schemas.openxmlformats.org/presentationml/2006/main">
  <p:tag name="KSO_WM_BEAUTIFY_FLAG" val="#wm#"/>
  <p:tag name="KSO_WM_UNIT_INDEX" val="1"/>
  <p:tag name="KSO_WM_UNIT_TYPE" val="i"/>
</p:tagLst>
</file>

<file path=ppt/tags/tag224.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25.xml><?xml version="1.0" encoding="utf-8"?>
<p:tagLst xmlns:p="http://schemas.openxmlformats.org/presentationml/2006/main">
  <p:tag name="KSO_WM_BEAUTIFY_FLAG" val="#fgm#"/>
  <p:tag name="KSO_WM_DIAGRAM_GROUP_CODE" val="1"/>
  <p:tag name="KSO_WM_UNIT_INDEX" val="1_1_1"/>
  <p:tag name="KSO_WM_UNIT_TYPE" val="l_h_i"/>
</p:tagLst>
</file>

<file path=ppt/tags/tag226.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2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28.xml><?xml version="1.0" encoding="utf-8"?>
<p:tagLst xmlns:p="http://schemas.openxmlformats.org/presentationml/2006/main">
  <p:tag name="KSO_WM_BEAUTIFY_FLAG" val="#fgm#"/>
  <p:tag name="KSO_WM_DIAGRAM_GROUP_CODE" val="1"/>
  <p:tag name="KSO_WM_UNIT_INDEX" val="1_2_1"/>
  <p:tag name="KSO_WM_UNIT_TYPE" val="l_h_i"/>
</p:tagLst>
</file>

<file path=ppt/tags/tag229.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31.xml><?xml version="1.0" encoding="utf-8"?>
<p:tagLst xmlns:p="http://schemas.openxmlformats.org/presentationml/2006/main">
  <p:tag name="KSO_WM_BEAUTIFY_FLAG" val="#fgm#"/>
  <p:tag name="KSO_WM_DIAGRAM_GROUP_CODE" val="1"/>
  <p:tag name="KSO_WM_UNIT_INDEX" val="1_3_1"/>
  <p:tag name="KSO_WM_UNIT_TYPE" val="l_h_i"/>
</p:tagLst>
</file>

<file path=ppt/tags/tag232.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33.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34.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09/2dae9369-1cfe-4772-ad10-68356e7a86ce.jpg?Expires=1790644025&amp;AWSAccessKeyId=AKLT9NSy7kh8TIS1UzNqLRY2&amp;Signature=d12YFukBfyl6vu6mSlIGzekzJPc%3D&quot;}*auto_ai_ai_*1759108008419_55.139_277978890487-slide-13"/>
</p:tagLst>
</file>

<file path=ppt/tags/tag235.xml><?xml version="1.0" encoding="utf-8"?>
<p:tagLst xmlns:p="http://schemas.openxmlformats.org/presentationml/2006/main">
  <p:tag name="KSO_WM_FIGMA_LIMIT" val=""/>
  <p:tag name="KSO_WM_FIGMA_SLIDE_GROUP" val="72"/>
  <p:tag name="KSO_WM_SLIDE_TYPE" val="text"/>
  <p:tag name="KSO_WM_TEMPLATE_SUBCATEGORY" val="29"/>
  <p:tag name="KSO_WM_TEMPLATE_FIGMA_ID" val="e41c35d6f072c421"/>
</p:tagLst>
</file>

<file path=ppt/tags/tag236.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37.xml><?xml version="1.0" encoding="utf-8"?>
<p:tagLst xmlns:p="http://schemas.openxmlformats.org/presentationml/2006/main">
  <p:tag name="KSO_WM_BEAUTIFY_FLAG" val="#wm#"/>
  <p:tag name="KSO_WM_UNIT_INDEX" val="1"/>
  <p:tag name="KSO_WM_UNIT_TYPE" val="i"/>
</p:tagLst>
</file>

<file path=ppt/tags/tag238.xml><?xml version="1.0" encoding="utf-8"?>
<p:tagLst xmlns:p="http://schemas.openxmlformats.org/presentationml/2006/main">
  <p:tag name="KSO_WM_BEAUTIFY_FLAG" val="#wm#"/>
  <p:tag name="KSO_WM_UNIT_INDEX" val="2"/>
  <p:tag name="KSO_WM_UNIT_TYPE" val="i"/>
</p:tagLst>
</file>

<file path=ppt/tags/tag239.xml><?xml version="1.0" encoding="utf-8"?>
<p:tagLst xmlns:p="http://schemas.openxmlformats.org/presentationml/2006/main">
  <p:tag name="KSO_WM_BEAUTIFY_FLAG" val="#wm#"/>
  <p:tag name="KSO_WM_UNIT_INDEX" val="3"/>
  <p:tag name="KSO_WM_UNIT_TYPE" val="i"/>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1464232340&quot;}*auto_galley_ai_*1759108008419_55.139_277978890487-slide-14"/>
</p:tagLst>
</file>

<file path=ppt/tags/tag241.xml><?xml version="1.0" encoding="utf-8"?>
<p:tagLst xmlns:p="http://schemas.openxmlformats.org/presentationml/2006/main">
  <p:tag name="KSO_WM_BEAUTIFY_FLAG" val="#fgm#"/>
  <p:tag name="KSO_WM_DIAGRAM_GROUP_CODE" val="1"/>
  <p:tag name="KSO_WM_UNIT_INDEX" val="1_1_1"/>
  <p:tag name="KSO_WM_UNIT_TYPE" val="l_h_i"/>
</p:tagLst>
</file>

<file path=ppt/tags/tag242.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211401203564&quot;}*auto_galley_ai_*1759108008419_55.139_277978890487-slide-14"/>
</p:tagLst>
</file>

<file path=ppt/tags/tag243.xml><?xml version="1.0" encoding="utf-8"?>
<p:tagLst xmlns:p="http://schemas.openxmlformats.org/presentationml/2006/main">
  <p:tag name="KSO_WM_BEAUTIFY_FLAG" val="#fgm#"/>
  <p:tag name="KSO_WM_DIAGRAM_GROUP_CODE" val="1"/>
  <p:tag name="KSO_WM_UNIT_INDEX" val="1_2_1"/>
  <p:tag name="KSO_WM_UNIT_TYPE" val="l_h_i"/>
</p:tagLst>
</file>

<file path=ppt/tags/tag24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4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46.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506288327&quot;}*auto_galley_ai_*1759108008419_55.139_277978890487-slide-14"/>
</p:tagLst>
</file>

<file path=ppt/tags/tag247.xml><?xml version="1.0" encoding="utf-8"?>
<p:tagLst xmlns:p="http://schemas.openxmlformats.org/presentationml/2006/main">
  <p:tag name="KSO_WM_BEAUTIFY_FLAG" val="#fgm#"/>
  <p:tag name="KSO_WM_DIAGRAM_GROUP_CODE" val="1"/>
  <p:tag name="KSO_WM_UNIT_INDEX" val="1_3_1"/>
  <p:tag name="KSO_WM_UNIT_TYPE" val="l_h_i"/>
</p:tagLst>
</file>

<file path=ppt/tags/tag248.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4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5.xml><?xml version="1.0" encoding="utf-8"?>
<p:tagLst xmlns:p="http://schemas.openxmlformats.org/presentationml/2006/main">
  <p:tag name="KSO_WM_BEAUTIFY_FLAG" val="#wm#"/>
  <p:tag name="KSO_WM_UNIT_INDEX" val="3"/>
  <p:tag name="KSO_WM_UNIT_TYPE" val="i"/>
</p:tagLst>
</file>

<file path=ppt/tags/tag250.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51.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52.xml><?xml version="1.0" encoding="utf-8"?>
<p:tagLst xmlns:p="http://schemas.openxmlformats.org/presentationml/2006/main">
  <p:tag name="KSO_WM_FIGMA_LIMIT" val=""/>
  <p:tag name="KSO_WM_FIGMA_SLIDE_GROUP" val="59"/>
  <p:tag name="KSO_WM_SLIDE_TYPE" val="text"/>
  <p:tag name="KSO_WM_TEMPLATE_SUBCATEGORY" val="29"/>
  <p:tag name="KSO_WM_TEMPLATE_FIGMA_ID" val="e41c35d6f072c421"/>
</p:tagLst>
</file>

<file path=ppt/tags/tag253.xml><?xml version="1.0" encoding="utf-8"?>
<p:tagLst xmlns:p="http://schemas.openxmlformats.org/presentationml/2006/main">
  <p:tag name="KSO_WM_BEAUTIFY_FLAG" val="#wm#"/>
  <p:tag name="KSO_WM_UNIT_INDEX" val="1"/>
  <p:tag name="KSO_WM_UNIT_TYPE" val="a"/>
</p:tagLst>
</file>

<file path=ppt/tags/tag254.xml><?xml version="1.0" encoding="utf-8"?>
<p:tagLst xmlns:p="http://schemas.openxmlformats.org/presentationml/2006/main">
  <p:tag name="KSO_WM_BEAUTIFY_FLAG" val="#wm#"/>
  <p:tag name="KSO_WM_UNIT_INDEX" val="1"/>
  <p:tag name="KSO_WM_UNIT_TYPE" val="e"/>
</p:tagLst>
</file>

<file path=ppt/tags/tag255.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e41c35d6f072c421"/>
</p:tagLst>
</file>

<file path=ppt/tags/tag256.xml><?xml version="1.0" encoding="utf-8"?>
<p:tagLst xmlns:p="http://schemas.openxmlformats.org/presentationml/2006/main">
  <p:tag name="KSO_WM_BEAUTIFY_FLAG" val="#wm#"/>
  <p:tag name="KSO_WM_UNIT_INDEX" val="1"/>
  <p:tag name="KSO_WM_UNIT_TYPE" val="i"/>
</p:tagLst>
</file>

<file path=ppt/tags/tag257.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09/e38c025f-ac0a-4325-98a3-c93996b5473e.jpg?Expires=1790644028&amp;AWSAccessKeyId=AKLT9NSy7kh8TIS1UzNqLRY2&amp;Signature=tYipSQezzQK1p6DO07tSoG0O20g%3D&quot;}*auto_ai_ai_*1759108008419_55.139_277978890487-slide-16"/>
</p:tagLst>
</file>

<file path=ppt/tags/tag258.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59.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6.xml><?xml version="1.0" encoding="utf-8"?>
<p:tagLst xmlns:p="http://schemas.openxmlformats.org/presentationml/2006/main">
  <p:tag name="KSO_WM_BEAUTIFY_FLAG" val="#wm#"/>
  <p:tag name="KSO_WM_UNIT_INDEX" val="4"/>
  <p:tag name="KSO_WM_UNIT_TYPE" val="i"/>
</p:tagLst>
</file>

<file path=ppt/tags/tag260.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61.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6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63.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64.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65.xml><?xml version="1.0" encoding="utf-8"?>
<p:tagLst xmlns:p="http://schemas.openxmlformats.org/presentationml/2006/main">
  <p:tag name="KSO_WM_FIGMA_LIMIT" val=""/>
  <p:tag name="KSO_WM_FIGMA_SLIDE_GROUP" val="57"/>
  <p:tag name="KSO_WM_SLIDE_TYPE" val="text"/>
  <p:tag name="KSO_WM_TEMPLATE_SUBCATEGORY" val="29"/>
  <p:tag name="KSO_WM_TEMPLATE_FIGMA_ID" val="e41c35d6f072c421"/>
</p:tagLst>
</file>

<file path=ppt/tags/tag266.xml><?xml version="1.0" encoding="utf-8"?>
<p:tagLst xmlns:p="http://schemas.openxmlformats.org/presentationml/2006/main">
  <p:tag name="KSO_WM_BEAUTIFY_FLAG" val="#wm#"/>
  <p:tag name="KSO_WM_UNIT_INDEX" val="1"/>
  <p:tag name="KSO_WM_UNIT_TYPE" val="i"/>
</p:tagLst>
</file>

<file path=ppt/tags/tag26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68.xml><?xml version="1.0" encoding="utf-8"?>
<p:tagLst xmlns:p="http://schemas.openxmlformats.org/presentationml/2006/main">
  <p:tag name="KSO_WM_BEAUTIFY_FLAG" val="#fgm#"/>
  <p:tag name="KSO_WM_DIAGRAM_GROUP_CODE" val="1"/>
  <p:tag name="KSO_WM_UNIT_INDEX" val="1_1_1"/>
  <p:tag name="KSO_WM_UNIT_TYPE" val="l_h_i"/>
</p:tagLst>
</file>

<file path=ppt/tags/tag269.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71.xml><?xml version="1.0" encoding="utf-8"?>
<p:tagLst xmlns:p="http://schemas.openxmlformats.org/presentationml/2006/main">
  <p:tag name="KSO_WM_BEAUTIFY_FLAG" val="#fgm#"/>
  <p:tag name="KSO_WM_DIAGRAM_GROUP_CODE" val="1"/>
  <p:tag name="KSO_WM_UNIT_INDEX" val="1_2_1"/>
  <p:tag name="KSO_WM_UNIT_TYPE" val="l_h_i"/>
</p:tagLst>
</file>

<file path=ppt/tags/tag272.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73.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74.xml><?xml version="1.0" encoding="utf-8"?>
<p:tagLst xmlns:p="http://schemas.openxmlformats.org/presentationml/2006/main">
  <p:tag name="KSO_WM_BEAUTIFY_FLAG" val="#fgm#"/>
  <p:tag name="KSO_WM_DIAGRAM_GROUP_CODE" val="1"/>
  <p:tag name="KSO_WM_UNIT_INDEX" val="1_3_1"/>
  <p:tag name="KSO_WM_UNIT_TYPE" val="l_h_i"/>
</p:tagLst>
</file>

<file path=ppt/tags/tag275.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76.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77.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09/7a6a90b8-0326-47be-8437-f6c71b6d846d.jpg?Expires=1790644029&amp;AWSAccessKeyId=AKLT9NSy7kh8TIS1UzNqLRY2&amp;Signature=JY1m7VqysGEOze8fmOeLyNBiaqo%3D&quot;}*auto_ai_ai_*1759108008419_55.139_277978890487-slide-17"/>
</p:tagLst>
</file>

<file path=ppt/tags/tag278.xml><?xml version="1.0" encoding="utf-8"?>
<p:tagLst xmlns:p="http://schemas.openxmlformats.org/presentationml/2006/main">
  <p:tag name="KSO_WM_FIGMA_LIMIT" val=""/>
  <p:tag name="KSO_WM_FIGMA_SLIDE_GROUP" val="23"/>
  <p:tag name="KSO_WM_SLIDE_TYPE" val="text"/>
  <p:tag name="KSO_WM_TEMPLATE_SUBCATEGORY" val="29"/>
  <p:tag name="KSO_WM_TEMPLATE_FIGMA_ID" val="e41c35d6f072c421"/>
</p:tagLst>
</file>

<file path=ppt/tags/tag27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8.xml><?xml version="1.0" encoding="utf-8"?>
<p:tagLst xmlns:p="http://schemas.openxmlformats.org/presentationml/2006/main">
  <p:tag name="KSO_WM_BEAUTIFY_FLAG" val="#wm#"/>
  <p:tag name="KSO_WM_UNIT_INDEX" val="1"/>
  <p:tag name="KSO_WM_UNIT_TYPE" val="a"/>
</p:tagLst>
</file>

<file path=ppt/tags/tag280.xml><?xml version="1.0" encoding="utf-8"?>
<p:tagLst xmlns:p="http://schemas.openxmlformats.org/presentationml/2006/main">
  <p:tag name="KSO_WM_BEAUTIFY_FLAG" val="#wm#"/>
  <p:tag name="KSO_WM_UNIT_INDEX" val="1"/>
  <p:tag name="KSO_WM_UNIT_TYPE" val="i"/>
</p:tagLst>
</file>

<file path=ppt/tags/tag281.xml><?xml version="1.0" encoding="utf-8"?>
<p:tagLst xmlns:p="http://schemas.openxmlformats.org/presentationml/2006/main">
  <p:tag name="KSO_WM_BEAUTIFY_FLAG" val="#wm#"/>
  <p:tag name="KSO_WM_UNIT_INDEX" val="2"/>
  <p:tag name="KSO_WM_UNIT_TYPE" val="i"/>
</p:tagLst>
</file>

<file path=ppt/tags/tag282.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1809649154&quot;}*auto_galley_ai_*1759108008419_55.139_277978890487-slide-18"/>
</p:tagLst>
</file>

<file path=ppt/tags/tag283.xml><?xml version="1.0" encoding="utf-8"?>
<p:tagLst xmlns:p="http://schemas.openxmlformats.org/presentationml/2006/main">
  <p:tag name="KSO_WM_BEAUTIFY_FLAG" val="#fgm#"/>
  <p:tag name="KSO_WM_DIAGRAM_GROUP_CODE" val="1"/>
  <p:tag name="KSO_WM_UNIT_INDEX" val="1_1_1"/>
  <p:tag name="KSO_WM_UNIT_TYPE" val="l_h_i"/>
</p:tagLst>
</file>

<file path=ppt/tags/tag284.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41N1809651409&quot;}*auto_galley_ai_*1759108008419_55.139_277978890487-slide-18"/>
</p:tagLst>
</file>

<file path=ppt/tags/tag285.xml><?xml version="1.0" encoding="utf-8"?>
<p:tagLst xmlns:p="http://schemas.openxmlformats.org/presentationml/2006/main">
  <p:tag name="KSO_WM_BEAUTIFY_FLAG" val="#fgm#"/>
  <p:tag name="KSO_WM_DIAGRAM_GROUP_CODE" val="1"/>
  <p:tag name="KSO_WM_UNIT_INDEX" val="1_2_1"/>
  <p:tag name="KSO_WM_UNIT_TYPE" val="l_h_i"/>
</p:tagLst>
</file>

<file path=ppt/tags/tag286.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8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88.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1142340656&quot;}*auto_galley_ai_*1759108008419_55.139_277978890487-slide-18"/>
</p:tagLst>
</file>

<file path=ppt/tags/tag289.xml><?xml version="1.0" encoding="utf-8"?>
<p:tagLst xmlns:p="http://schemas.openxmlformats.org/presentationml/2006/main">
  <p:tag name="KSO_WM_BEAUTIFY_FLAG" val="#fgm#"/>
  <p:tag name="KSO_WM_DIAGRAM_GROUP_CODE" val="1"/>
  <p:tag name="KSO_WM_UNIT_INDEX" val="1_3_1"/>
  <p:tag name="KSO_WM_UNIT_TYPE" val="l_h_i"/>
</p:tagLst>
</file>

<file path=ppt/tags/tag29.xml><?xml version="1.0" encoding="utf-8"?>
<p:tagLst xmlns:p="http://schemas.openxmlformats.org/presentationml/2006/main">
  <p:tag name="KSO_WM_BEAUTIFY_FLAG" val="#wm#"/>
  <p:tag name="KSO_WM_UNIT_INDEX" val="1"/>
  <p:tag name="KSO_WM_UNIT_TYPE" val="e"/>
</p:tagLst>
</file>

<file path=ppt/tags/tag290.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291.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92.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293.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94.xml><?xml version="1.0" encoding="utf-8"?>
<p:tagLst xmlns:p="http://schemas.openxmlformats.org/presentationml/2006/main">
  <p:tag name="KSO_WM_FIGMA_LIMIT" val=""/>
  <p:tag name="KSO_WM_FIGMA_SLIDE_GROUP" val="2"/>
  <p:tag name="KSO_WM_SLIDE_TYPE" val="text"/>
  <p:tag name="KSO_WM_TEMPLATE_SUBCATEGORY" val="29"/>
  <p:tag name="KSO_WM_TEMPLATE_FIGMA_ID" val="e41c35d6f072c421"/>
</p:tagLst>
</file>

<file path=ppt/tags/tag295.xml><?xml version="1.0" encoding="utf-8"?>
<p:tagLst xmlns:p="http://schemas.openxmlformats.org/presentationml/2006/main">
  <p:tag name="KSO_WM_BEAUTIFY_FLAG" val="#wm#"/>
  <p:tag name="KSO_WM_UNIT_INDEX" val="1"/>
  <p:tag name="KSO_WM_UNIT_TYPE" val="a"/>
</p:tagLst>
</file>

<file path=ppt/tags/tag296.xml><?xml version="1.0" encoding="utf-8"?>
<p:tagLst xmlns:p="http://schemas.openxmlformats.org/presentationml/2006/main">
  <p:tag name="KSO_WM_BEAUTIFY_FLAG" val="#wm#"/>
  <p:tag name="KSO_WM_UNIT_INDEX" val="1"/>
  <p:tag name="KSO_WM_UNIT_TYPE" val="e"/>
</p:tagLst>
</file>

<file path=ppt/tags/tag297.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e41c35d6f072c421"/>
</p:tagLst>
</file>

<file path=ppt/tags/tag298.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99.xml><?xml version="1.0" encoding="utf-8"?>
<p:tagLst xmlns:p="http://schemas.openxmlformats.org/presentationml/2006/main">
  <p:tag name="KSO_WM_BEAUTIFY_FLAG" val="#wm#"/>
  <p:tag name="KSO_WM_UNIT_INDEX" val="1"/>
  <p:tag name="KSO_WM_UNIT_TYPE" val="i"/>
</p:tagLst>
</file>

<file path=ppt/tags/tag3.xml><?xml version="1.0" encoding="utf-8"?>
<p:tagLst xmlns:p="http://schemas.openxmlformats.org/presentationml/2006/main">
  <p:tag name="KSO_WM_BEAUTIFY_FLAG" val="#wm#"/>
  <p:tag name="KSO_WM_UNIT_INDEX" val="3"/>
  <p:tag name="KSO_WM_UNIT_TYPE" val="i"/>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BEAUTIFY_FLAG" val="#wm#"/>
  <p:tag name="KSO_WM_UNIT_INDEX" val="2"/>
  <p:tag name="KSO_WM_UNIT_TYPE" val="i"/>
</p:tagLst>
</file>

<file path=ppt/tags/tag301.xml><?xml version="1.0" encoding="utf-8"?>
<p:tagLst xmlns:p="http://schemas.openxmlformats.org/presentationml/2006/main">
  <p:tag name="KSO_WM_BEAUTIFY_FLAG" val="#fgm#"/>
  <p:tag name="KSO_WM_DIAGRAM_GROUP_CODE" val="1"/>
  <p:tag name="KSO_WM_UNIT_INDEX" val="1_1_1"/>
  <p:tag name="KSO_WM_UNIT_TYPE" val="l_h_i"/>
</p:tagLst>
</file>

<file path=ppt/tags/tag302.xml><?xml version="1.0" encoding="utf-8"?>
<p:tagLst xmlns:p="http://schemas.openxmlformats.org/presentationml/2006/main">
  <p:tag name="KSO_WM_BEAUTIFY_FLAG" val="#fgm#"/>
  <p:tag name="KSO_WM_DIAGRAM_GROUP_CODE" val="1"/>
  <p:tag name="KSO_WM_UNIT_INDEX" val="1_1_1"/>
  <p:tag name="KSO_WM_UNIT_TYPE" val="l_h_x"/>
</p:tagLst>
</file>

<file path=ppt/tags/tag30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04.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05.xml><?xml version="1.0" encoding="utf-8"?>
<p:tagLst xmlns:p="http://schemas.openxmlformats.org/presentationml/2006/main">
  <p:tag name="KSO_WM_BEAUTIFY_FLAG" val="#fgm#"/>
  <p:tag name="KSO_WM_DIAGRAM_GROUP_CODE" val="1"/>
  <p:tag name="KSO_WM_UNIT_INDEX" val="1_2_1"/>
  <p:tag name="KSO_WM_UNIT_TYPE" val="l_h_i"/>
</p:tagLst>
</file>

<file path=ppt/tags/tag306.xml><?xml version="1.0" encoding="utf-8"?>
<p:tagLst xmlns:p="http://schemas.openxmlformats.org/presentationml/2006/main">
  <p:tag name="KSO_WM_BEAUTIFY_FLAG" val="#fgm#"/>
  <p:tag name="KSO_WM_DIAGRAM_GROUP_CODE" val="1"/>
  <p:tag name="KSO_WM_UNIT_INDEX" val="1_2_1"/>
  <p:tag name="KSO_WM_UNIT_TYPE" val="l_h_x"/>
</p:tagLst>
</file>

<file path=ppt/tags/tag307.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08.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09.xml><?xml version="1.0" encoding="utf-8"?>
<p:tagLst xmlns:p="http://schemas.openxmlformats.org/presentationml/2006/main">
  <p:tag name="KSO_WM_BEAUTIFY_FLAG" val="#fgm#"/>
  <p:tag name="KSO_WM_DIAGRAM_GROUP_CODE" val="1"/>
  <p:tag name="KSO_WM_UNIT_INDEX" val="1_3_1"/>
  <p:tag name="KSO_WM_UNIT_TYPE" val="l_h_i"/>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BEAUTIFY_FLAG" val="#fgm#"/>
  <p:tag name="KSO_WM_DIAGRAM_GROUP_CODE" val="1"/>
  <p:tag name="KSO_WM_UNIT_INDEX" val="1_3_1"/>
  <p:tag name="KSO_WM_UNIT_TYPE" val="l_h_x"/>
</p:tagLst>
</file>

<file path=ppt/tags/tag311.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312.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13.xml><?xml version="1.0" encoding="utf-8"?>
<p:tagLst xmlns:p="http://schemas.openxmlformats.org/presentationml/2006/main">
  <p:tag name="KSO_WM_FIGMA_LIMIT" val=""/>
  <p:tag name="KSO_WM_FIGMA_SLIDE_GROUP" val="3"/>
  <p:tag name="KSO_WM_SLIDE_TYPE" val="text"/>
  <p:tag name="KSO_WM_TEMPLATE_SUBCATEGORY" val="29"/>
  <p:tag name="KSO_WM_TEMPLATE_FIGMA_ID" val="e41c35d6f072c421"/>
</p:tagLst>
</file>

<file path=ppt/tags/tag314.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15.xml><?xml version="1.0" encoding="utf-8"?>
<p:tagLst xmlns:p="http://schemas.openxmlformats.org/presentationml/2006/main">
  <p:tag name="KSO_WM_BEAUTIFY_FLAG" val="#wm#"/>
  <p:tag name="KSO_WM_UNIT_INDEX" val="1"/>
  <p:tag name="KSO_WM_UNIT_TYPE" val="i"/>
</p:tagLst>
</file>

<file path=ppt/tags/tag316.xml><?xml version="1.0" encoding="utf-8"?>
<p:tagLst xmlns:p="http://schemas.openxmlformats.org/presentationml/2006/main">
  <p:tag name="KSO_WM_BEAUTIFY_FLAG" val="#wm#"/>
  <p:tag name="KSO_WM_UNIT_INDEX" val="2"/>
  <p:tag name="KSO_WM_UNIT_TYPE" val="i"/>
</p:tagLst>
</file>

<file path=ppt/tags/tag317.xml><?xml version="1.0" encoding="utf-8"?>
<p:tagLst xmlns:p="http://schemas.openxmlformats.org/presentationml/2006/main">
  <p:tag name="KSO_WM_BEAUTIFY_FLAG" val="#fgm#"/>
  <p:tag name="KSO_WM_DIAGRAM_GROUP_CODE" val="1"/>
  <p:tag name="KSO_WM_UNIT_INDEX" val="1_1_1"/>
  <p:tag name="KSO_WM_UNIT_TYPE" val="l_h_i"/>
</p:tagLst>
</file>

<file path=ppt/tags/tag318.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19.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BEAUTIFY_FLAG" val="#fgm#"/>
  <p:tag name="KSO_WM_DIAGRAM_GROUP_CODE" val="1"/>
  <p:tag name="KSO_WM_UNIT_INDEX" val="1_2_1"/>
  <p:tag name="KSO_WM_UNIT_TYPE" val="l_h_i"/>
</p:tagLst>
</file>

<file path=ppt/tags/tag321.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2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23.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09/97c8f11b-d8bc-4345-b4cd-c33f50719055.jpg?Expires=1790644028&amp;AWSAccessKeyId=AKLT9NSy7kh8TIS1UzNqLRY2&amp;Signature=wSz8%2FxszHu79nP%2FF4GmPgV12DTo%3D&quot;}*auto_ai_ai_*1759108008419_55.139_277978890487-slide-21"/>
</p:tagLst>
</file>

<file path=ppt/tags/tag324.xml><?xml version="1.0" encoding="utf-8"?>
<p:tagLst xmlns:p="http://schemas.openxmlformats.org/presentationml/2006/main">
  <p:tag name="KSO_WM_FIGMA_LIMIT" val=""/>
  <p:tag name="KSO_WM_FIGMA_SLIDE_GROUP" val="77"/>
  <p:tag name="KSO_WM_SLIDE_TYPE" val="text"/>
  <p:tag name="KSO_WM_TEMPLATE_SUBCATEGORY" val="29"/>
  <p:tag name="KSO_WM_TEMPLATE_FIGMA_ID" val="e41c35d6f072c421"/>
</p:tagLst>
</file>

<file path=ppt/tags/tag325.xml><?xml version="1.0" encoding="utf-8"?>
<p:tagLst xmlns:p="http://schemas.openxmlformats.org/presentationml/2006/main">
  <p:tag name="KSO_WM_BEAUTIFY_FLAG" val="#wm#"/>
  <p:tag name="KSO_WM_UNIT_INDEX" val="1"/>
  <p:tag name="KSO_WM_UNIT_TYPE" val="i"/>
</p:tagLst>
</file>

<file path=ppt/tags/tag326.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09/8013ffb6-9501-4a2a-b0c4-139ac3ad4340.jpg?Expires=1790644031&amp;AWSAccessKeyId=AKLT9NSy7kh8TIS1UzNqLRY2&amp;Signature=3H7943UV8DmenUiTof%2B2oH8iqvo%3D&quot;}*auto_ai_ai_*1759108008419_55.139_277978890487-slide-22"/>
</p:tagLst>
</file>

<file path=ppt/tags/tag32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28.xml><?xml version="1.0" encoding="utf-8"?>
<p:tagLst xmlns:p="http://schemas.openxmlformats.org/presentationml/2006/main">
  <p:tag name="KSO_WM_BEAUTIFY_FLAG" val="#fgm#"/>
  <p:tag name="KSO_WM_DIAGRAM_GROUP_CODE" val="1"/>
  <p:tag name="KSO_WM_UNIT_INDEX" val="1_1_1"/>
  <p:tag name="KSO_WM_UNIT_TYPE" val="l_h_i"/>
</p:tagLst>
</file>

<file path=ppt/tags/tag329.xml><?xml version="1.0" encoding="utf-8"?>
<p:tagLst xmlns:p="http://schemas.openxmlformats.org/presentationml/2006/main">
  <p:tag name="KSO_WM_BEAUTIFY_FLAG" val="#fgm#"/>
  <p:tag name="KSO_WM_DIAGRAM_GROUP_CODE" val="1"/>
  <p:tag name="KSO_WM_UNIT_INDEX" val="1_1_1"/>
  <p:tag name="KSO_WM_UNIT_TYPE" val="l_h_x"/>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p="http://schemas.openxmlformats.org/presentationml/2006/main">
  <p:tag name="KSO_WM_BEAUTIFY_FLAG" val="#fgm#"/>
  <p:tag name="KSO_WM_DIAGRAM_GROUP_CODE" val="1"/>
  <p:tag name="KSO_WM_UNIT_INDEX" val="1_2_1"/>
  <p:tag name="KSO_WM_UNIT_TYPE" val="l_h_i"/>
</p:tagLst>
</file>

<file path=ppt/tags/tag331.xml><?xml version="1.0" encoding="utf-8"?>
<p:tagLst xmlns:p="http://schemas.openxmlformats.org/presentationml/2006/main">
  <p:tag name="KSO_WM_BEAUTIFY_FLAG" val="#fgm#"/>
  <p:tag name="KSO_WM_DIAGRAM_GROUP_CODE" val="1"/>
  <p:tag name="KSO_WM_UNIT_INDEX" val="1_2_1"/>
  <p:tag name="KSO_WM_UNIT_TYPE" val="l_h_x"/>
</p:tagLst>
</file>

<file path=ppt/tags/tag332.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33.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34.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35.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36.xml><?xml version="1.0" encoding="utf-8"?>
<p:tagLst xmlns:p="http://schemas.openxmlformats.org/presentationml/2006/main">
  <p:tag name="KSO_WM_FIGMA_LIMIT" val=""/>
  <p:tag name="KSO_WM_FIGMA_SLIDE_GROUP" val="37"/>
  <p:tag name="KSO_WM_SLIDE_TYPE" val="text"/>
  <p:tag name="KSO_WM_TEMPLATE_SUBCATEGORY" val="29"/>
  <p:tag name="KSO_WM_TEMPLATE_FIGMA_ID" val="e41c35d6f072c421"/>
</p:tagLst>
</file>

<file path=ppt/tags/tag337.xml><?xml version="1.0" encoding="utf-8"?>
<p:tagLst xmlns:p="http://schemas.openxmlformats.org/presentationml/2006/main">
  <p:tag name="KSO_WM_BEAUTIFY_FLAG" val="#wm#"/>
  <p:tag name="KSO_WM_UNIT_INDEX" val="1"/>
  <p:tag name="KSO_WM_UNIT_TYPE" val="b"/>
</p:tagLst>
</file>

<file path=ppt/tags/tag338.xml><?xml version="1.0" encoding="utf-8"?>
<p:tagLst xmlns:p="http://schemas.openxmlformats.org/presentationml/2006/main">
  <p:tag name="KSO_WM_BEAUTIFY_FLAG" val="#wm#"/>
  <p:tag name="KSO_WM_UNIT_INDEX" val="1"/>
  <p:tag name="KSO_WM_UNIT_TYPE" val="a"/>
</p:tagLst>
</file>

<file path=ppt/tags/tag339.xml><?xml version="1.0" encoding="utf-8"?>
<p:tagLst xmlns:p="http://schemas.openxmlformats.org/presentationml/2006/main">
  <p:tag name="KSO_WM_FIGMA_LIMIT" val=""/>
  <p:tag name="KSO_WM_FIGMA_SLIDE_GROUP" val="1"/>
  <p:tag name="KSO_WM_SLIDE_TYPE" val="endPage"/>
  <p:tag name="KSO_WM_TEMPLATE_SUBCATEGORY" val="29"/>
  <p:tag name="KSO_WM_TEMPLATE_FIGMA_ID" val="e41c35d6f072c42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PRESENTATION_SOURCE" val="WPPAIGeneratePPT"/>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BEAUTIFY_FLAG" val="#wm#"/>
  <p:tag name="KSO_WM_UNIT_INDEX" val="4"/>
  <p:tag name="KSO_WM_UNIT_TYPE" val="i"/>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BEAUTIFY_FLAG" val="#wm#"/>
  <p:tag name="KSO_WM_UNIT_INDEX" val="5"/>
  <p:tag name="KSO_WM_UNIT_TYPE" val="i"/>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BEAUTIFY_FLAG" val="#wm#"/>
  <p:tag name="KSO_WM_UNIT_INDEX" val="6"/>
  <p:tag name="KSO_WM_UNIT_TYPE" val="i"/>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BEAUTIFY_FLAG" val="#wm#"/>
  <p:tag name="KSO_WM_UNIT_INDEX" val="1"/>
  <p:tag name="KSO_WM_UNIT_TYPE" val="i"/>
</p:tagLst>
</file>

<file path=ppt/tags/tag67.xml><?xml version="1.0" encoding="utf-8"?>
<p:tagLst xmlns:p="http://schemas.openxmlformats.org/presentationml/2006/main">
  <p:tag name="KSO_WM_BEAUTIFY_FLAG" val="#wm#"/>
  <p:tag name="KSO_WM_UNIT_INDEX" val="2"/>
  <p:tag name="KSO_WM_UNIT_TYPE" val="i"/>
</p:tagLst>
</file>

<file path=ppt/tags/tag68.xml><?xml version="1.0" encoding="utf-8"?>
<p:tagLst xmlns:p="http://schemas.openxmlformats.org/presentationml/2006/main">
  <p:tag name="KSO_WM_BEAUTIFY_FLAG" val="#wm#"/>
  <p:tag name="KSO_WM_UNIT_INDEX" val="3"/>
  <p:tag name="KSO_WM_UNIT_TYPE" val="i"/>
</p:tagLst>
</file>

<file path=ppt/tags/tag69.xml><?xml version="1.0" encoding="utf-8"?>
<p:tagLst xmlns:p="http://schemas.openxmlformats.org/presentationml/2006/main">
  <p:tag name="KSO_WM_BEAUTIFY_FLAG" val="#wm#"/>
  <p:tag name="KSO_WM_UNIT_INDEX" val="4"/>
  <p:tag name="KSO_WM_UNIT_TYPE" val="i"/>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BEAUTIFY_FLAG" val="#wm#"/>
  <p:tag name="KSO_WM_UNIT_INDEX" val="1"/>
  <p:tag name="KSO_WM_UNIT_TYPE" val="b"/>
</p:tagLst>
</file>

<file path=ppt/tags/tag74.xml><?xml version="1.0" encoding="utf-8"?>
<p:tagLst xmlns:p="http://schemas.openxmlformats.org/presentationml/2006/main">
  <p:tag name="KSO_WM_BEAUTIFY_FLAG" val="#wm#"/>
  <p:tag name="KSO_WM_UNIT_INDEX" val="1"/>
  <p:tag name="KSO_WM_UNIT_TYPE" val="a"/>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e41c35d6f072c421"/>
</p:tagLst>
</file>

<file path=ppt/tags/tag81.xml><?xml version="1.0" encoding="utf-8"?>
<p:tagLst xmlns:p="http://schemas.openxmlformats.org/presentationml/2006/main">
  <p:tag name="KSO_WM_BEAUTIFY_FLAG" val="#wm#"/>
  <p:tag name="KSO_WM_UNIT_INDEX" val="1"/>
  <p:tag name="KSO_WM_UNIT_TYPE" val="a"/>
</p:tagLst>
</file>

<file path=ppt/tags/tag82.xml><?xml version="1.0" encoding="utf-8"?>
<p:tagLst xmlns:p="http://schemas.openxmlformats.org/presentationml/2006/main">
  <p:tag name="KSO_WM_BEAUTIFY_FLAG" val="#wm#"/>
  <p:tag name="KSO_WM_UNIT_INDEX" val="1"/>
  <p:tag name="KSO_WM_UNIT_SUBTYPE" val="c"/>
  <p:tag name="KSO_WM_UNIT_TYPE" val="f"/>
</p:tagLst>
</file>

<file path=ppt/tags/tag83.xml><?xml version="1.0" encoding="utf-8"?>
<p:tagLst xmlns:p="http://schemas.openxmlformats.org/presentationml/2006/main">
  <p:tag name="KSO_WM_BEAUTIFY_FLAG" val="#wm#"/>
  <p:tag name="KSO_WM_UNIT_INDEX" val="2"/>
  <p:tag name="KSO_WM_UNIT_SUBTYPE" val="b"/>
  <p:tag name="KSO_WM_UNIT_TYPE" val="f"/>
</p:tagLst>
</file>

<file path=ppt/tags/tag84.xml><?xml version="1.0" encoding="utf-8"?>
<p:tagLst xmlns:p="http://schemas.openxmlformats.org/presentationml/2006/main">
  <p:tag name="KSO_WM_FIGMA_LIMIT" val=""/>
  <p:tag name="KSO_WM_FIGMA_SLIDE_GROUP" val="1"/>
  <p:tag name="KSO_WM_SLIDE_TYPE" val="title"/>
  <p:tag name="KSO_WM_TEMPLATE_SUBCATEGORY" val="29"/>
  <p:tag name="KSO_WM_TEMPLATE_FIGMA_ID" val="e41c35d6f072c421"/>
</p:tagLst>
</file>

<file path=ppt/tags/tag85.xml><?xml version="1.0" encoding="utf-8"?>
<p:tagLst xmlns:p="http://schemas.openxmlformats.org/presentationml/2006/main">
  <p:tag name="KSO_WM_BEAUTIFY_FLAG" val="#wm#"/>
  <p:tag name="KSO_WM_UNIT_INDEX" val="1"/>
  <p:tag name="KSO_WM_UNIT_TYPE" val="a"/>
</p:tagLst>
</file>

<file path=ppt/tags/tag86.xml><?xml version="1.0" encoding="utf-8"?>
<p:tagLst xmlns:p="http://schemas.openxmlformats.org/presentationml/2006/main">
  <p:tag name="KSO_WM_BEAUTIFY_FLAG" val="#wm#"/>
  <p:tag name="KSO_WM_UNIT_INDEX" val="1"/>
  <p:tag name="KSO_WM_UNIT_TYPE" val="b"/>
</p:tagLst>
</file>

<file path=ppt/tags/tag87.xml><?xml version="1.0" encoding="utf-8"?>
<p:tagLst xmlns:p="http://schemas.openxmlformats.org/presentationml/2006/main">
  <p:tag name="KSO_WM_BEAUTIFY_FLAG" val="#wm#"/>
  <p:tag name="KSO_WM_DIAGRAM_GROUP_CODE" val="1"/>
  <p:tag name="KSO_WM_UNIT_INDEX" val="1_1_1"/>
  <p:tag name="KSO_WM_UNIT_SUBTYPE" val="d"/>
  <p:tag name="KSO_WM_UNIT_TYPE" val="l_h_i"/>
  <p:tag name="KSO_WM_SLIDE_FIGMA_DIAGRAM" val="1"/>
</p:tagLst>
</file>

<file path=ppt/tags/tag88.xml><?xml version="1.0" encoding="utf-8"?>
<p:tagLst xmlns:p="http://schemas.openxmlformats.org/presentationml/2006/main">
  <p:tag name="KSO_WM_BEAUTIFY_FLAG" val="#wm#"/>
  <p:tag name="KSO_WM_DIAGRAM_GROUP_CODE" val="1"/>
  <p:tag name="KSO_WM_UNIT_INDEX" val="1_1_2"/>
  <p:tag name="KSO_WM_UNIT_TYPE" val="l_h_i"/>
  <p:tag name="KSO_WM_SLIDE_FIGMA_DIAGRAM" val="1"/>
</p:tagLst>
</file>

<file path=ppt/tags/tag89.xml><?xml version="1.0" encoding="utf-8"?>
<p:tagLst xmlns:p="http://schemas.openxmlformats.org/presentationml/2006/main">
  <p:tag name="KSO_WM_BEAUTIFY_FLAG" val="#wm#"/>
  <p:tag name="KSO_WM_DIAGRAM_GROUP_CODE" val="1"/>
  <p:tag name="KSO_WM_UNIT_INDEX" val="1_1_1"/>
  <p:tag name="KSO_WM_UNIT_PRESET_TEXT" val="单击此处添加项标题"/>
  <p:tag name="KSO_WM_UNIT_TEXT_TYPE" val="1"/>
  <p:tag name="KSO_WM_UNIT_TYPE" val="l_h_a"/>
  <p:tag name="KSO_WM_SLIDE_FIGMA_DIAGRAM"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DIAGRAM_GROUP_CODE" val="1"/>
  <p:tag name="KSO_WM_UNIT_INDEX" val="1_2_1"/>
  <p:tag name="KSO_WM_UNIT_SUBTYPE" val="d"/>
  <p:tag name="KSO_WM_UNIT_TYPE" val="l_h_i"/>
  <p:tag name="KSO_WM_SLIDE_FIGMA_DIAGRAM" val="1"/>
</p:tagLst>
</file>

<file path=ppt/tags/tag91.xml><?xml version="1.0" encoding="utf-8"?>
<p:tagLst xmlns:p="http://schemas.openxmlformats.org/presentationml/2006/main">
  <p:tag name="KSO_WM_BEAUTIFY_FLAG" val="#wm#"/>
  <p:tag name="KSO_WM_DIAGRAM_GROUP_CODE" val="1"/>
  <p:tag name="KSO_WM_UNIT_INDEX" val="1_2_2"/>
  <p:tag name="KSO_WM_UNIT_TYPE" val="l_h_i"/>
  <p:tag name="KSO_WM_SLIDE_FIGMA_DIAGRAM" val="1"/>
</p:tagLst>
</file>

<file path=ppt/tags/tag92.xml><?xml version="1.0" encoding="utf-8"?>
<p:tagLst xmlns:p="http://schemas.openxmlformats.org/presentationml/2006/main">
  <p:tag name="KSO_WM_BEAUTIFY_FLAG" val="#wm#"/>
  <p:tag name="KSO_WM_DIAGRAM_GROUP_CODE" val="1"/>
  <p:tag name="KSO_WM_UNIT_INDEX" val="1_2_1"/>
  <p:tag name="KSO_WM_UNIT_PRESET_TEXT" val="单击此处添加项标题"/>
  <p:tag name="KSO_WM_UNIT_TEXT_TYPE" val="1"/>
  <p:tag name="KSO_WM_UNIT_TYPE" val="l_h_a"/>
  <p:tag name="KSO_WM_SLIDE_FIGMA_DIAGRAM" val="1"/>
</p:tagLst>
</file>

<file path=ppt/tags/tag93.xml><?xml version="1.0" encoding="utf-8"?>
<p:tagLst xmlns:p="http://schemas.openxmlformats.org/presentationml/2006/main">
  <p:tag name="KSO_WM_BEAUTIFY_FLAG" val="#wm#"/>
  <p:tag name="KSO_WM_DIAGRAM_GROUP_CODE" val="1"/>
  <p:tag name="KSO_WM_UNIT_INDEX" val="1_3_1"/>
  <p:tag name="KSO_WM_UNIT_SUBTYPE" val="d"/>
  <p:tag name="KSO_WM_UNIT_TYPE" val="l_h_i"/>
  <p:tag name="KSO_WM_SLIDE_FIGMA_DIAGRAM" val="1"/>
</p:tagLst>
</file>

<file path=ppt/tags/tag94.xml><?xml version="1.0" encoding="utf-8"?>
<p:tagLst xmlns:p="http://schemas.openxmlformats.org/presentationml/2006/main">
  <p:tag name="KSO_WM_BEAUTIFY_FLAG" val="#wm#"/>
  <p:tag name="KSO_WM_DIAGRAM_GROUP_CODE" val="1"/>
  <p:tag name="KSO_WM_UNIT_INDEX" val="1_3_2"/>
  <p:tag name="KSO_WM_UNIT_TYPE" val="l_h_i"/>
  <p:tag name="KSO_WM_SLIDE_FIGMA_DIAGRAM" val="1"/>
</p:tagLst>
</file>

<file path=ppt/tags/tag95.xml><?xml version="1.0" encoding="utf-8"?>
<p:tagLst xmlns:p="http://schemas.openxmlformats.org/presentationml/2006/main">
  <p:tag name="KSO_WM_BEAUTIFY_FLAG" val="#wm#"/>
  <p:tag name="KSO_WM_DIAGRAM_GROUP_CODE" val="1"/>
  <p:tag name="KSO_WM_UNIT_INDEX" val="1_3_1"/>
  <p:tag name="KSO_WM_UNIT_PRESET_TEXT" val="单击此处添加项标题"/>
  <p:tag name="KSO_WM_UNIT_TEXT_TYPE" val="1"/>
  <p:tag name="KSO_WM_UNIT_TYPE" val="l_h_a"/>
  <p:tag name="KSO_WM_SLIDE_FIGMA_DIAGRAM" val="1"/>
</p:tagLst>
</file>

<file path=ppt/tags/tag96.xml><?xml version="1.0" encoding="utf-8"?>
<p:tagLst xmlns:p="http://schemas.openxmlformats.org/presentationml/2006/main">
  <p:tag name="KSO_WM_BEAUTIFY_FLAG" val="#wm#"/>
  <p:tag name="KSO_WM_DIAGRAM_GROUP_CODE" val="1"/>
  <p:tag name="KSO_WM_UNIT_INDEX" val="1_4_1"/>
  <p:tag name="KSO_WM_UNIT_SUBTYPE" val="d"/>
  <p:tag name="KSO_WM_UNIT_TYPE" val="l_h_i"/>
  <p:tag name="KSO_WM_SLIDE_FIGMA_DIAGRAM" val="1"/>
</p:tagLst>
</file>

<file path=ppt/tags/tag97.xml><?xml version="1.0" encoding="utf-8"?>
<p:tagLst xmlns:p="http://schemas.openxmlformats.org/presentationml/2006/main">
  <p:tag name="KSO_WM_BEAUTIFY_FLAG" val="#wm#"/>
  <p:tag name="KSO_WM_DIAGRAM_GROUP_CODE" val="1"/>
  <p:tag name="KSO_WM_UNIT_INDEX" val="1_4_2"/>
  <p:tag name="KSO_WM_UNIT_TYPE" val="l_h_i"/>
  <p:tag name="KSO_WM_SLIDE_FIGMA_DIAGRAM" val="1"/>
</p:tagLst>
</file>

<file path=ppt/tags/tag98.xml><?xml version="1.0" encoding="utf-8"?>
<p:tagLst xmlns:p="http://schemas.openxmlformats.org/presentationml/2006/main">
  <p:tag name="KSO_WM_BEAUTIFY_FLAG" val="#wm#"/>
  <p:tag name="KSO_WM_DIAGRAM_GROUP_CODE" val="1"/>
  <p:tag name="KSO_WM_UNIT_INDEX" val="1_4_1"/>
  <p:tag name="KSO_WM_UNIT_PRESET_TEXT" val="单击此处添加项标题"/>
  <p:tag name="KSO_WM_UNIT_TEXT_TYPE" val="1"/>
  <p:tag name="KSO_WM_UNIT_TYPE" val="l_h_a"/>
  <p:tag name="KSO_WM_SLIDE_FIGMA_DIAGRAM" val="1"/>
</p:tagLst>
</file>

<file path=ppt/tags/tag99.xml><?xml version="1.0" encoding="utf-8"?>
<p:tagLst xmlns:p="http://schemas.openxmlformats.org/presentationml/2006/main">
  <p:tag name="KSO_WM_BEAUTIFY_FLAG" val="#wm#"/>
  <p:tag name="KSO_WM_DIAGRAM_GROUP_CODE" val="1"/>
  <p:tag name="KSO_WM_UNIT_INDEX" val="1_5_1"/>
  <p:tag name="KSO_WM_UNIT_SUBTYPE" val="d"/>
  <p:tag name="KSO_WM_UNIT_TYPE" val="l_h_i"/>
  <p:tag name="KSO_WM_SLIDE_FIGMA_DIAGRAM"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蓝色工作汇报商务风主题">
  <a:themeElements>
    <a:clrScheme name="">
      <a:dk1>
        <a:srgbClr val="000000"/>
      </a:dk1>
      <a:lt1>
        <a:srgbClr val="FFFFFF"/>
      </a:lt1>
      <a:dk2>
        <a:srgbClr val="333638"/>
      </a:dk2>
      <a:lt2>
        <a:srgbClr val="EFEFEF"/>
      </a:lt2>
      <a:accent1>
        <a:srgbClr val="0E2E4A"/>
      </a:accent1>
      <a:accent2>
        <a:srgbClr val="B59158"/>
      </a:accent2>
      <a:accent3>
        <a:srgbClr val="D5BF93"/>
      </a:accent3>
      <a:accent4>
        <a:srgbClr val="8498AA"/>
      </a:accent4>
      <a:accent5>
        <a:srgbClr val="A0BBF0"/>
      </a:accent5>
      <a:accent6>
        <a:srgbClr val="E4420E"/>
      </a:accent6>
      <a:hlink>
        <a:srgbClr val="00B5EE"/>
      </a:hlink>
      <a:folHlink>
        <a:srgbClr val="0C327A"/>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10833</Words>
  <Application>WPS 演示</Application>
  <PresentationFormat>宽屏</PresentationFormat>
  <Paragraphs>272</Paragraphs>
  <Slides>25</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Arial</vt:lpstr>
      <vt:lpstr>宋体</vt:lpstr>
      <vt:lpstr>Wingdings</vt:lpstr>
      <vt:lpstr>Wingdings</vt:lpstr>
      <vt:lpstr>微软雅黑</vt:lpstr>
      <vt:lpstr>Microsoft YaHei UI</vt:lpstr>
      <vt:lpstr>Arial Unicode MS</vt:lpstr>
      <vt:lpstr>Calibri</vt:lpstr>
      <vt:lpstr>WPS</vt:lpstr>
      <vt:lpstr>蓝色工作汇报商务风主题</vt:lpstr>
      <vt:lpstr>PowerPoint 演示文稿</vt:lpstr>
      <vt:lpstr>End-to-end autonomous driving deep learning roadmap</vt:lpstr>
      <vt:lpstr>catalogue</vt:lpstr>
      <vt:lpstr>Foundations and panoramic cognition</vt:lpstr>
      <vt:lpstr>Methodology of domain cognition construction</vt:lpstr>
      <vt:lpstr>CARLA development environment build</vt:lpstr>
      <vt:lpstr>Classic model NVIDIA PilotNet reproduced</vt:lpstr>
      <vt:lpstr>The core technology deepening phase</vt:lpstr>
      <vt:lpstr>Core technology of deep reinforcement learning</vt:lpstr>
      <vt:lpstr>World model construction principle</vt:lpstr>
      <vt:lpstr>CarDreamer algorithm analysis</vt:lpstr>
      <vt:lpstr>System implementation and optimization</vt:lpstr>
      <vt:lpstr>Visual encoder development practice</vt:lpstr>
      <vt:lpstr>World model training strategy</vt:lpstr>
      <vt:lpstr>Real-time inference optimization scheme</vt:lpstr>
      <vt:lpstr>Multi-dimensional evaluation system construction</vt:lpstr>
      <vt:lpstr>Key technical challenges</vt:lpstr>
      <vt:lpstr>Training stability assurance strategy</vt:lpstr>
      <vt:lpstr>Generalization scheme for complex scenarios</vt:lpstr>
      <vt:lpstr>Real-time optimization engineering practice</vt:lpstr>
      <vt:lpstr>Results verification and prospects</vt:lpstr>
      <vt:lpstr>CARLA platform test verification</vt:lpstr>
      <vt:lpstr>Technology evolution trend insight</vt:lpstr>
      <vt:lpstr>Technology evolution trend insight</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钱钱</cp:lastModifiedBy>
  <cp:revision>5</cp:revision>
  <dcterms:created xsi:type="dcterms:W3CDTF">2023-08-09T12:44:00Z</dcterms:created>
  <dcterms:modified xsi:type="dcterms:W3CDTF">2025-09-29T01:15:00Z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2052-12.1.0.20784</vt:lpwstr>
  </property>
</Properties>
</file>